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5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9144000" cy="6858000" type="screen4x3"/>
  <p:notesSz cx="6858000" cy="9144000"/>
  <p:defaultTextStyle>
    <a:defPPr>
      <a:defRPr lang="en-A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A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AU"/>
          </a:p>
        </p:txBody>
      </p:sp>
      <p:sp>
        <p:nvSpPr>
          <p:cNvPr id="512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A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A2A23F9-3FBA-4EB1-AE7F-F4DEDA1831C6}" type="slidenum">
              <a:rPr lang="en-AU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A39EF-9A06-4E04-9F3F-04087822A383}" type="datetimeFigureOut">
              <a:rPr lang="en-US" smtClean="0"/>
              <a:pPr/>
              <a:t>7/28/2009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648FA-71E9-4C9E-BE36-A89CEEC4DB7B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4D31E-800B-49C7-8A23-BC367ED27190}" type="datetime1">
              <a:rPr lang="en-AU" smtClean="0"/>
              <a:pPr/>
              <a:t>28/07/2009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8E807-876E-48EF-BF52-C6E2C003D97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979BB-53B8-42AA-97B5-BEB30D576937}" type="datetime1">
              <a:rPr lang="en-AU" smtClean="0"/>
              <a:pPr/>
              <a:t>28/07/2009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B140D-08F1-4CB4-A529-CEA96206A5E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80010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990600"/>
            <a:ext cx="3924300" cy="5410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991100" y="990600"/>
            <a:ext cx="3924300" cy="5410200"/>
          </a:xfrm>
        </p:spPr>
        <p:txBody>
          <a:bodyPr/>
          <a:lstStyle/>
          <a:p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553200"/>
            <a:ext cx="1905000" cy="304800"/>
          </a:xfrm>
        </p:spPr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304800"/>
          </a:xfrm>
        </p:spPr>
        <p:txBody>
          <a:bodyPr/>
          <a:lstStyle>
            <a:lvl1pPr>
              <a:defRPr/>
            </a:lvl1pPr>
          </a:lstStyle>
          <a:p>
            <a:r>
              <a:rPr lang="en-AU"/>
              <a:t>VCE Physical Education - Unit 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39000" y="6553200"/>
            <a:ext cx="1905000" cy="304800"/>
          </a:xfrm>
        </p:spPr>
        <p:txBody>
          <a:bodyPr/>
          <a:lstStyle>
            <a:lvl1pPr>
              <a:defRPr/>
            </a:lvl1pPr>
          </a:lstStyle>
          <a:p>
            <a:fld id="{F87B09E3-8473-4E90-825A-F4B31F639C17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80010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914400" y="990600"/>
            <a:ext cx="8001000" cy="5410200"/>
          </a:xfrm>
        </p:spPr>
        <p:txBody>
          <a:bodyPr/>
          <a:lstStyle/>
          <a:p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553200"/>
            <a:ext cx="1905000" cy="304800"/>
          </a:xfrm>
        </p:spPr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304800"/>
          </a:xfrm>
        </p:spPr>
        <p:txBody>
          <a:bodyPr/>
          <a:lstStyle>
            <a:lvl1pPr>
              <a:defRPr/>
            </a:lvl1pPr>
          </a:lstStyle>
          <a:p>
            <a:r>
              <a:rPr lang="en-AU"/>
              <a:t>VCE Physical Education - Unit 4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39000" y="6553200"/>
            <a:ext cx="1905000" cy="304800"/>
          </a:xfrm>
        </p:spPr>
        <p:txBody>
          <a:bodyPr/>
          <a:lstStyle>
            <a:lvl1pPr>
              <a:defRPr/>
            </a:lvl1pPr>
          </a:lstStyle>
          <a:p>
            <a:fld id="{A866516B-036A-475C-BB06-9C72742DD1E7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80111-15FA-486B-9689-D3AE1BC1DE5A}" type="datetime1">
              <a:rPr lang="en-AU" smtClean="0"/>
              <a:pPr/>
              <a:t>28/07/2009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1BEB6-F64A-45CF-87A3-2B2206AF76E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8B3B4-9138-4C9E-879A-1218B9B074EB}" type="datetime1">
              <a:rPr lang="en-AU" smtClean="0"/>
              <a:pPr/>
              <a:t>28/07/2009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038FF-C400-403B-951F-67326F1962F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CA1BA-02AF-408B-9686-2984364DE707}" type="datetime1">
              <a:rPr lang="en-AU" smtClean="0"/>
              <a:pPr/>
              <a:t>28/07/2009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5B6A-53BE-44A5-82CC-33F3B2ED1858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779F4-0D0A-4014-9C83-2B09C7E4365F}" type="datetime1">
              <a:rPr lang="en-AU" smtClean="0"/>
              <a:pPr/>
              <a:t>28/07/2009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88095-6434-488D-B644-7F189607BDAE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104FD-B5D4-4727-84B3-8160B3BB1D05}" type="datetime1">
              <a:rPr lang="en-AU" smtClean="0"/>
              <a:pPr/>
              <a:t>28/07/2009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76FFA-B675-42D9-83C2-93775F97416E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C0E72-FBCF-46A2-9E85-57FF57B5BF0D}" type="datetime1">
              <a:rPr lang="en-AU" smtClean="0"/>
              <a:pPr/>
              <a:t>28/07/2009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F8073-AD7A-464A-AA32-12484E4319BD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9FE7B-1E3F-49D5-BFA6-94905C13C057}" type="datetime1">
              <a:rPr lang="en-AU" smtClean="0"/>
              <a:pPr/>
              <a:t>28/07/2009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A331-25E1-4810-AB70-108AB5DCF025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4533-E7C2-4049-93B0-963B9994A1EE}" type="datetime1">
              <a:rPr lang="en-AU" smtClean="0"/>
              <a:pPr/>
              <a:t>28/07/2009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6DB92-C166-45FD-9BA1-7FFCFDD3E2AF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2D4E6-BC01-4E3D-9776-39096A377A02}" type="datetime1">
              <a:rPr lang="en-AU" smtClean="0"/>
              <a:pPr/>
              <a:t>28/07/2009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E2E431-05E3-4BFD-8247-AFF8A0F2D230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gif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wada-ama.org/en/index.ch2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6" Type="http://schemas.openxmlformats.org/officeDocument/2006/relationships/image" Target="http://www.asda.org.au/_images/sub_heading.jpg" TargetMode="External"/><Relationship Id="rId5" Type="http://schemas.openxmlformats.org/officeDocument/2006/relationships/image" Target="../media/image11.jpeg"/><Relationship Id="rId4" Type="http://schemas.openxmlformats.org/officeDocument/2006/relationships/hyperlink" Target="http://www.asda.org.au/index.htm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AU" sz="5400" dirty="0" smtClean="0"/>
              <a:t>Chapter 14</a:t>
            </a:r>
            <a:endParaRPr lang="en-AU" sz="5400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Part One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sp>
        <p:nvSpPr>
          <p:cNvPr id="300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>
                <a:latin typeface="Arial" pitchFamily="34" charset="0"/>
              </a:rPr>
              <a:t>Ethical Frameworks</a:t>
            </a:r>
          </a:p>
        </p:txBody>
      </p:sp>
      <p:graphicFrame>
        <p:nvGraphicFramePr>
          <p:cNvPr id="300035" name="Object 3"/>
          <p:cNvGraphicFramePr>
            <a:graphicFrameLocks noChangeAspect="1"/>
          </p:cNvGraphicFramePr>
          <p:nvPr/>
        </p:nvGraphicFramePr>
        <p:xfrm>
          <a:off x="1116013" y="1341438"/>
          <a:ext cx="6972300" cy="4495800"/>
        </p:xfrm>
        <a:graphic>
          <a:graphicData uri="http://schemas.openxmlformats.org/presentationml/2006/ole">
            <p:oleObj spid="_x0000_s6146" name="MS Org Chart" r:id="rId3" imgW="6972120" imgH="4114800" progId="OrgPlusWOPX.4">
              <p:embed followColorScheme="full"/>
            </p:oleObj>
          </a:graphicData>
        </a:graphic>
      </p:graphicFrame>
      <p:pic>
        <p:nvPicPr>
          <p:cNvPr id="300036" name="Picture 4" descr="College Emble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pic>
        <p:nvPicPr>
          <p:cNvPr id="293890" name="Picture 2" descr="WADA_poster_Baar-Respec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890838" cy="3505200"/>
          </a:xfrm>
          <a:prstGeom prst="rect">
            <a:avLst/>
          </a:prstGeom>
          <a:noFill/>
        </p:spPr>
      </p:pic>
      <p:pic>
        <p:nvPicPr>
          <p:cNvPr id="293891" name="Picture 3" descr="WADA_poster_Borges-Solidarit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3505200"/>
            <a:ext cx="2971800" cy="3352800"/>
          </a:xfrm>
          <a:prstGeom prst="rect">
            <a:avLst/>
          </a:prstGeom>
          <a:noFill/>
        </p:spPr>
      </p:pic>
      <p:pic>
        <p:nvPicPr>
          <p:cNvPr id="293892" name="Picture 4" descr="WADA_poster_Ferguson-Excellenc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0"/>
            <a:ext cx="3276600" cy="3505200"/>
          </a:xfrm>
          <a:prstGeom prst="rect">
            <a:avLst/>
          </a:prstGeom>
          <a:noFill/>
        </p:spPr>
      </p:pic>
      <p:pic>
        <p:nvPicPr>
          <p:cNvPr id="293893" name="Picture 5" descr="WADA_poster_Keino-Courage_e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95600" y="3429000"/>
            <a:ext cx="3252788" cy="3429000"/>
          </a:xfrm>
          <a:prstGeom prst="rect">
            <a:avLst/>
          </a:prstGeom>
          <a:noFill/>
        </p:spPr>
      </p:pic>
      <p:pic>
        <p:nvPicPr>
          <p:cNvPr id="293894" name="Picture 6" descr="WADA_poster_Radcliffe-Dedication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72200" y="0"/>
            <a:ext cx="2971800" cy="3505200"/>
          </a:xfrm>
          <a:prstGeom prst="rect">
            <a:avLst/>
          </a:prstGeom>
          <a:noFill/>
        </p:spPr>
      </p:pic>
      <p:pic>
        <p:nvPicPr>
          <p:cNvPr id="293895" name="Picture 7" descr="WADA_poster_Tanabe-Character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505200"/>
            <a:ext cx="2895600" cy="3352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sp>
        <p:nvSpPr>
          <p:cNvPr id="267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>
                <a:latin typeface="Arial" pitchFamily="34" charset="0"/>
              </a:rPr>
              <a:t>Ethical Issues </a:t>
            </a:r>
          </a:p>
        </p:txBody>
      </p:sp>
      <p:sp>
        <p:nvSpPr>
          <p:cNvPr id="267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268413"/>
            <a:ext cx="3810000" cy="4903787"/>
          </a:xfrm>
        </p:spPr>
        <p:txBody>
          <a:bodyPr/>
          <a:lstStyle/>
          <a:p>
            <a:pPr marL="0" indent="0">
              <a:lnSpc>
                <a:spcPct val="90000"/>
              </a:lnSpc>
            </a:pPr>
            <a:r>
              <a:rPr lang="en-AU" sz="1600"/>
              <a:t>Sexual abuse, harassment, bullying</a:t>
            </a:r>
          </a:p>
          <a:p>
            <a:pPr marL="0" indent="0">
              <a:lnSpc>
                <a:spcPct val="90000"/>
              </a:lnSpc>
            </a:pPr>
            <a:r>
              <a:rPr lang="en-AU" sz="1600"/>
              <a:t>Discrimination and racism</a:t>
            </a:r>
          </a:p>
          <a:p>
            <a:pPr marL="0" indent="0">
              <a:lnSpc>
                <a:spcPct val="90000"/>
              </a:lnSpc>
            </a:pPr>
            <a:r>
              <a:rPr lang="en-AU" sz="1600"/>
              <a:t>Corruption, gambling, cheating, bribery, match-fixing</a:t>
            </a:r>
          </a:p>
          <a:p>
            <a:pPr marL="0" indent="0">
              <a:lnSpc>
                <a:spcPct val="90000"/>
              </a:lnSpc>
            </a:pPr>
            <a:r>
              <a:rPr lang="en-AU" sz="1600"/>
              <a:t>Unethical corporate involvement</a:t>
            </a:r>
          </a:p>
          <a:p>
            <a:pPr marL="0" indent="0">
              <a:lnSpc>
                <a:spcPct val="90000"/>
              </a:lnSpc>
            </a:pPr>
            <a:r>
              <a:rPr lang="en-AU" sz="1600"/>
              <a:t>Unfair team selection</a:t>
            </a:r>
          </a:p>
          <a:p>
            <a:pPr marL="0" indent="0">
              <a:lnSpc>
                <a:spcPct val="90000"/>
              </a:lnSpc>
            </a:pPr>
            <a:r>
              <a:rPr lang="en-AU" sz="1600"/>
              <a:t>Abuse of officials and referees</a:t>
            </a:r>
          </a:p>
          <a:p>
            <a:pPr marL="0" indent="0">
              <a:lnSpc>
                <a:spcPct val="90000"/>
              </a:lnSpc>
            </a:pPr>
            <a:r>
              <a:rPr lang="en-AU" sz="1600"/>
              <a:t>Victimisation of those who speak out against unethical practices</a:t>
            </a:r>
          </a:p>
          <a:p>
            <a:pPr marL="0" indent="0">
              <a:lnSpc>
                <a:spcPct val="90000"/>
              </a:lnSpc>
            </a:pPr>
            <a:r>
              <a:rPr lang="en-AU" sz="1600"/>
              <a:t>‘Win at all costs’ ethos</a:t>
            </a:r>
          </a:p>
          <a:p>
            <a:pPr marL="0" indent="0">
              <a:lnSpc>
                <a:spcPct val="90000"/>
              </a:lnSpc>
            </a:pPr>
            <a:r>
              <a:rPr lang="en-AU" sz="1600"/>
              <a:t>Poor behaviour on and off field</a:t>
            </a:r>
          </a:p>
          <a:p>
            <a:pPr marL="0" indent="0">
              <a:lnSpc>
                <a:spcPct val="90000"/>
              </a:lnSpc>
            </a:pPr>
            <a:r>
              <a:rPr lang="en-AU" sz="1600"/>
              <a:t>Performance enhancing practices</a:t>
            </a:r>
          </a:p>
          <a:p>
            <a:pPr marL="0" indent="0">
              <a:lnSpc>
                <a:spcPct val="90000"/>
              </a:lnSpc>
            </a:pPr>
            <a:r>
              <a:rPr lang="en-AU" sz="1600"/>
              <a:t>Spectator violence and abuse</a:t>
            </a:r>
          </a:p>
          <a:p>
            <a:pPr marL="0" indent="0">
              <a:lnSpc>
                <a:spcPct val="90000"/>
              </a:lnSpc>
            </a:pPr>
            <a:r>
              <a:rPr lang="en-AU" sz="1600"/>
              <a:t>Sexual discrimination and homophobia</a:t>
            </a:r>
          </a:p>
          <a:p>
            <a:pPr marL="0" indent="0">
              <a:lnSpc>
                <a:spcPct val="90000"/>
              </a:lnSpc>
            </a:pPr>
            <a:r>
              <a:rPr lang="en-AU" sz="1600"/>
              <a:t>Transgender participation in elite sport</a:t>
            </a:r>
          </a:p>
          <a:p>
            <a:pPr marL="0" indent="0">
              <a:lnSpc>
                <a:spcPct val="90000"/>
              </a:lnSpc>
            </a:pPr>
            <a:endParaRPr lang="en-AU" sz="1600"/>
          </a:p>
        </p:txBody>
      </p:sp>
      <p:sp>
        <p:nvSpPr>
          <p:cNvPr id="26726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341438"/>
            <a:ext cx="3810000" cy="4754562"/>
          </a:xfrm>
        </p:spPr>
        <p:txBody>
          <a:bodyPr/>
          <a:lstStyle/>
          <a:p>
            <a:pPr marL="0" indent="0"/>
            <a:r>
              <a:rPr lang="en-AU" sz="1600"/>
              <a:t>Genetic therapy and manipulation</a:t>
            </a:r>
          </a:p>
          <a:p>
            <a:pPr marL="0" indent="0"/>
            <a:r>
              <a:rPr lang="en-AU" sz="1600"/>
              <a:t>Increasing use of science and technology</a:t>
            </a:r>
          </a:p>
          <a:p>
            <a:pPr marL="0" indent="0"/>
            <a:r>
              <a:rPr lang="en-AU" sz="1600"/>
              <a:t>Use of pain killers</a:t>
            </a:r>
          </a:p>
          <a:p>
            <a:pPr marL="0" indent="0"/>
            <a:r>
              <a:rPr lang="en-AU" sz="1600"/>
              <a:t>Exploitation (sexualisation) of athletes</a:t>
            </a:r>
          </a:p>
          <a:p>
            <a:pPr marL="0" indent="0"/>
            <a:r>
              <a:rPr lang="en-AU" sz="1600"/>
              <a:t>Pregnant athletes and participation</a:t>
            </a:r>
          </a:p>
          <a:p>
            <a:pPr marL="0" indent="0"/>
            <a:r>
              <a:rPr lang="en-AU" sz="1600"/>
              <a:t>Sex-testing of athletes</a:t>
            </a:r>
          </a:p>
          <a:p>
            <a:pPr marL="0" indent="0"/>
            <a:r>
              <a:rPr lang="en-AU" sz="1600"/>
              <a:t>Influence of the media</a:t>
            </a:r>
          </a:p>
          <a:p>
            <a:pPr marL="0" indent="0"/>
            <a:r>
              <a:rPr lang="en-AU" sz="1600"/>
              <a:t>Child abuse</a:t>
            </a:r>
          </a:p>
          <a:p>
            <a:pPr marL="0" indent="0"/>
            <a:r>
              <a:rPr lang="en-AU" sz="1600"/>
              <a:t>‘Ugly parent syndrome’</a:t>
            </a:r>
          </a:p>
          <a:p>
            <a:pPr marL="0" indent="0"/>
            <a:endParaRPr lang="en-AU" sz="1600"/>
          </a:p>
        </p:txBody>
      </p:sp>
      <p:pic>
        <p:nvPicPr>
          <p:cNvPr id="26726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0750" y="4572000"/>
            <a:ext cx="1693863" cy="21066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26727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5181600"/>
            <a:ext cx="1889125" cy="96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7271" name="Picture 7" descr="College Emble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sp>
        <p:nvSpPr>
          <p:cNvPr id="268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>
                <a:latin typeface="Arial" pitchFamily="34" charset="0"/>
              </a:rPr>
              <a:t>Ethical Dilemmas in Sport</a:t>
            </a:r>
          </a:p>
        </p:txBody>
      </p:sp>
      <p:sp>
        <p:nvSpPr>
          <p:cNvPr id="268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196975"/>
            <a:ext cx="3810000" cy="4822825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AU" sz="1800" b="0"/>
              <a:t>Ethical dilemma</a:t>
            </a:r>
            <a:r>
              <a:rPr lang="en-AU" sz="1800"/>
              <a:t> – Situations where the course of action or behaviour is unclear, or where reasonable people can’t agree on what ought to be done.</a:t>
            </a:r>
          </a:p>
          <a:p>
            <a:pPr marL="0" indent="0">
              <a:buFontTx/>
              <a:buNone/>
            </a:pPr>
            <a:r>
              <a:rPr lang="en-AU" sz="1800"/>
              <a:t>Eg. Crickets that do or don’t ‘walk’ when caught behind</a:t>
            </a:r>
          </a:p>
          <a:p>
            <a:pPr marL="0" indent="0">
              <a:buFontTx/>
              <a:buNone/>
            </a:pPr>
            <a:r>
              <a:rPr lang="en-AU" sz="1800"/>
              <a:t>Our reaction to a dilemma is based on our own individual values</a:t>
            </a:r>
          </a:p>
          <a:p>
            <a:pPr marL="0" indent="0">
              <a:buFontTx/>
              <a:buNone/>
            </a:pPr>
            <a:r>
              <a:rPr lang="en-AU" sz="1800"/>
              <a:t>Dilemmas such as; </a:t>
            </a:r>
            <a:r>
              <a:rPr lang="en-AU" sz="1800">
                <a:hlinkClick r:id="" action="ppaction://noaction"/>
              </a:rPr>
              <a:t>IV drips</a:t>
            </a:r>
            <a:r>
              <a:rPr lang="en-AU" sz="1800"/>
              <a:t>, </a:t>
            </a:r>
            <a:r>
              <a:rPr lang="en-AU" sz="1800">
                <a:hlinkClick r:id="" action="ppaction://noaction"/>
              </a:rPr>
              <a:t>pain killer usage</a:t>
            </a:r>
            <a:r>
              <a:rPr lang="en-AU" sz="1800"/>
              <a:t>, </a:t>
            </a:r>
            <a:r>
              <a:rPr lang="en-AU" sz="1800">
                <a:hlinkClick r:id="" action="ppaction://noaction"/>
              </a:rPr>
              <a:t>vitamin supplements</a:t>
            </a:r>
            <a:r>
              <a:rPr lang="en-AU" sz="1800"/>
              <a:t>, </a:t>
            </a:r>
            <a:r>
              <a:rPr lang="en-AU" sz="1800">
                <a:hlinkClick r:id="" action="ppaction://noaction"/>
              </a:rPr>
              <a:t>performance enhancing drugs </a:t>
            </a:r>
            <a:r>
              <a:rPr lang="en-AU" sz="1800"/>
              <a:t>and </a:t>
            </a:r>
            <a:r>
              <a:rPr lang="en-AU" sz="1800">
                <a:hlinkClick r:id="" action="ppaction://noaction"/>
              </a:rPr>
              <a:t>genetic therapy </a:t>
            </a:r>
            <a:r>
              <a:rPr lang="en-AU" sz="1800"/>
              <a:t>are continually debated over their ethical use.</a:t>
            </a:r>
          </a:p>
        </p:txBody>
      </p:sp>
      <p:sp>
        <p:nvSpPr>
          <p:cNvPr id="26829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341438"/>
            <a:ext cx="3810000" cy="5059362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en-AU" sz="1800"/>
              <a:t>Eg. Performance enhancing drugs.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1800"/>
              <a:t>Similar effects gain be gained from both illegal and legal practices. 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1800"/>
              <a:t>Athletes who eat and train well can get the same effect as an athlete who does less training but takes drugs – therefore both are at an equal playing field.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1800"/>
              <a:t>Illegal drugs are banned due to safety and ethical reasons.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1800"/>
              <a:t>Eg. Justin Charles (AFL) took steroids to strengthen his knee after a knee reconstruction. The steroids did not ‘enhance’ his performance but merely brought him back to his original physical state prior to injury.</a:t>
            </a:r>
          </a:p>
        </p:txBody>
      </p:sp>
      <p:pic>
        <p:nvPicPr>
          <p:cNvPr id="268293" name="Picture 5" descr="College Embl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pic>
        <p:nvPicPr>
          <p:cNvPr id="258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8051" name="Picture 3" descr="College Emble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5867400"/>
            <a:ext cx="762000" cy="7381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sp>
        <p:nvSpPr>
          <p:cNvPr id="236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>
                <a:latin typeface="Arial" pitchFamily="34" charset="0"/>
              </a:rPr>
              <a:t>Intravenous Fluid Use</a:t>
            </a:r>
          </a:p>
        </p:txBody>
      </p:sp>
      <p:sp>
        <p:nvSpPr>
          <p:cNvPr id="2365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125538"/>
            <a:ext cx="3810000" cy="4970462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AU" sz="1800"/>
              <a:t>IV drips – used to reverse the effects of dehydration. </a:t>
            </a:r>
          </a:p>
          <a:p>
            <a:pPr marL="0" indent="0"/>
            <a:r>
              <a:rPr lang="en-AU" sz="1800"/>
              <a:t>Famous cases include Justine Henin-Hardenne (2003 US open) and the Brisbane Lions in 2001. It is commonly used in the NFL. Pat Rafter also used the technique.</a:t>
            </a:r>
          </a:p>
          <a:p>
            <a:pPr marL="0" indent="0"/>
            <a:r>
              <a:rPr lang="en-AU" sz="1800"/>
              <a:t>It is considered controversial and unethical.</a:t>
            </a:r>
          </a:p>
          <a:p>
            <a:pPr marL="0" indent="0"/>
            <a:r>
              <a:rPr lang="en-AU" sz="1800"/>
              <a:t>The AFL banned the use of IV drips due to health and hygiene issues. It was concerned with the negative press and its impact on the game.</a:t>
            </a:r>
          </a:p>
        </p:txBody>
      </p:sp>
      <p:pic>
        <p:nvPicPr>
          <p:cNvPr id="236549" name="Picture 5" descr="College Embl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  <p:pic>
        <p:nvPicPr>
          <p:cNvPr id="236551" name="Picture 7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1268413"/>
            <a:ext cx="3810000" cy="4419600"/>
          </a:xfrm>
          <a:noFill/>
          <a:ln cap="flat">
            <a:solidFill>
              <a:srgbClr val="FF6600"/>
            </a:solidFill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sp>
        <p:nvSpPr>
          <p:cNvPr id="269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>
                <a:latin typeface="Arial" pitchFamily="34" charset="0"/>
              </a:rPr>
              <a:t>Intravenous Fluid Use (2)</a:t>
            </a:r>
          </a:p>
        </p:txBody>
      </p:sp>
      <p:sp>
        <p:nvSpPr>
          <p:cNvPr id="269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196975"/>
            <a:ext cx="3810000" cy="4518025"/>
          </a:xfrm>
        </p:spPr>
        <p:txBody>
          <a:bodyPr/>
          <a:lstStyle/>
          <a:p>
            <a:pPr marL="0" indent="0">
              <a:lnSpc>
                <a:spcPct val="90000"/>
              </a:lnSpc>
            </a:pPr>
            <a:r>
              <a:rPr lang="en-AU" sz="2000"/>
              <a:t>Standard IV drips contain a saline solution with low levels of glucose.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This corrects the bodies hydration levels of fluids, electrolytes and carbohydrates.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Athletes use IV drips to decrease recovery time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However, athletes are required to lie still for up to 2 hours while receiving the drip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Findings have found little difference between IV drips and oral hydration</a:t>
            </a:r>
          </a:p>
          <a:p>
            <a:pPr marL="0" indent="0">
              <a:lnSpc>
                <a:spcPct val="90000"/>
              </a:lnSpc>
            </a:pPr>
            <a:endParaRPr lang="en-AU" sz="2400"/>
          </a:p>
        </p:txBody>
      </p:sp>
      <p:sp>
        <p:nvSpPr>
          <p:cNvPr id="26931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268413"/>
            <a:ext cx="3810000" cy="4446587"/>
          </a:xfrm>
        </p:spPr>
        <p:txBody>
          <a:bodyPr/>
          <a:lstStyle/>
          <a:p>
            <a:pPr marL="0" indent="0">
              <a:lnSpc>
                <a:spcPct val="90000"/>
              </a:lnSpc>
            </a:pPr>
            <a:r>
              <a:rPr lang="en-AU" sz="2000"/>
              <a:t>The Australian Medical Association (AMA) where concerned with the Brisbane Lions using the drips at half time outside of a sterile environment.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IV drips are an invasive procedure which runs the risk of disease and infection.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Strict medication supervision is required.</a:t>
            </a:r>
          </a:p>
          <a:p>
            <a:pPr marL="0" indent="0">
              <a:lnSpc>
                <a:spcPct val="90000"/>
              </a:lnSpc>
              <a:buFontTx/>
              <a:buNone/>
            </a:pPr>
            <a:endParaRPr lang="en-AU" sz="2000">
              <a:solidFill>
                <a:schemeClr val="tx2"/>
              </a:solidFill>
            </a:endParaRP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2000">
                <a:solidFill>
                  <a:schemeClr val="tx2"/>
                </a:solidFill>
              </a:rPr>
              <a:t>Coursework 14.2 Case Study p.337</a:t>
            </a:r>
          </a:p>
        </p:txBody>
      </p:sp>
      <p:pic>
        <p:nvPicPr>
          <p:cNvPr id="269317" name="Picture 5" descr="College Embl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  <p:pic>
        <p:nvPicPr>
          <p:cNvPr id="269319" name="Picture 7" descr="AG00315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4800" y="5410200"/>
            <a:ext cx="976313" cy="1101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sp>
        <p:nvSpPr>
          <p:cNvPr id="272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>
                <a:latin typeface="Arial" pitchFamily="34" charset="0"/>
              </a:rPr>
              <a:t>Local Anaesthetic Injections</a:t>
            </a:r>
          </a:p>
        </p:txBody>
      </p:sp>
      <p:sp>
        <p:nvSpPr>
          <p:cNvPr id="272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196975"/>
            <a:ext cx="3810000" cy="4518025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en-AU" sz="2000"/>
              <a:t>Painkillers are substances that mask the effects of pain.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Painkillers are a widespread practice worldwide.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They are used to enable the athlete the keep playing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They can be creams, tablets, ointments or injections.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The use of painkillers is governed by the WADA.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2000"/>
              <a:t>Eg. Brisbane Lions in 2003 grand final – Up to 18 of the players where injected with pain killers prior to the game.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2000">
                <a:solidFill>
                  <a:schemeClr val="tx2"/>
                </a:solidFill>
              </a:rPr>
              <a:t>Coursework 14.3 Case Study p.339</a:t>
            </a:r>
          </a:p>
        </p:txBody>
      </p:sp>
      <p:pic>
        <p:nvPicPr>
          <p:cNvPr id="272389" name="Picture 5" descr="College Embl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  <p:pic>
        <p:nvPicPr>
          <p:cNvPr id="272392" name="Picture 8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3438" y="1268413"/>
            <a:ext cx="3886200" cy="4419600"/>
          </a:xfrm>
          <a:noFill/>
          <a:ln cap="flat">
            <a:solidFill>
              <a:srgbClr val="800000"/>
            </a:solidFill>
            <a:headEnd type="none" w="med" len="med"/>
            <a:tailEnd type="none" w="med" len="med"/>
          </a:ln>
        </p:spPr>
      </p:pic>
      <p:pic>
        <p:nvPicPr>
          <p:cNvPr id="272393" name="Picture 9" descr="AG00315_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53400" y="5791200"/>
            <a:ext cx="773113" cy="873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>
                <a:latin typeface="Arial" pitchFamily="34" charset="0"/>
              </a:rPr>
              <a:t>Local Anaesthetic Injections 2</a:t>
            </a:r>
          </a:p>
        </p:txBody>
      </p:sp>
      <p:sp>
        <p:nvSpPr>
          <p:cNvPr id="2734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196975"/>
            <a:ext cx="3810000" cy="4975225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en-AU" sz="1800"/>
              <a:t>Special conditions must be adhered to as set by WADA.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Clubs only gave the players injections if they gave their consent, were told of side effects and that there is no risk of further harm. 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AFL use; Finger joints, AC joint, scar tissue regions, joint inflammation.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1800" b="0"/>
              <a:t>Risks; 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Further agreviation of the injury, 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Athletes training and competiting while injured without knowing the severity of the injury,</a:t>
            </a:r>
          </a:p>
          <a:p>
            <a:pPr marL="0" indent="0">
              <a:lnSpc>
                <a:spcPct val="90000"/>
              </a:lnSpc>
              <a:buFontTx/>
              <a:buNone/>
            </a:pPr>
            <a:endParaRPr lang="en-AU" sz="1800"/>
          </a:p>
        </p:txBody>
      </p:sp>
      <p:sp>
        <p:nvSpPr>
          <p:cNvPr id="27341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341438"/>
            <a:ext cx="3810000" cy="4754562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en-AU" sz="1800" b="0"/>
              <a:t>Ethical issues;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Dr Peter Larkins ‘Injections should be used to allow  player to perform at his normal ability without causing permanent harm or injury’.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Local anaesthetics are not performance enhancers</a:t>
            </a:r>
          </a:p>
          <a:p>
            <a:pPr marL="0" indent="0">
              <a:lnSpc>
                <a:spcPct val="90000"/>
              </a:lnSpc>
            </a:pPr>
            <a:r>
              <a:rPr lang="en-AU" sz="1800"/>
              <a:t>However, the underlining question is how can the sports doctor make such an important decision for an athlete which could possibly ruin their sporting career.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1800"/>
              <a:t>Eg. Craig Whitehead sued Carlton for having him play under pain killers while injured.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2000"/>
              <a:t> </a:t>
            </a:r>
          </a:p>
          <a:p>
            <a:pPr marL="0" indent="0">
              <a:lnSpc>
                <a:spcPct val="90000"/>
              </a:lnSpc>
            </a:pPr>
            <a:endParaRPr lang="en-AU" sz="2400"/>
          </a:p>
        </p:txBody>
      </p:sp>
      <p:pic>
        <p:nvPicPr>
          <p:cNvPr id="273413" name="Picture 5" descr="College Embl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0"/>
            <a:ext cx="8458200" cy="1143000"/>
          </a:xfrm>
        </p:spPr>
        <p:txBody>
          <a:bodyPr/>
          <a:lstStyle/>
          <a:p>
            <a:r>
              <a:rPr lang="en-AU" sz="2800">
                <a:latin typeface="Arial" pitchFamily="34" charset="0"/>
              </a:rPr>
              <a:t>Injection of Vitamin Supplements to aid Performance</a:t>
            </a:r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268413"/>
            <a:ext cx="4267200" cy="4979987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en-AU" sz="2000"/>
              <a:t>Practice is not illegal or banned – its use is widespread.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2000"/>
              <a:t>Eg. Australian cycling team, including Jobie Daika, mislead an investigation into allegated drug use. Jobie originally denied using vitamin injections because they weren’t authorised by the AIS.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Lance Armstrong openly admits the use of vitamin injections.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2000"/>
              <a:t>Ethical issues; It’s unnecessary, it’s potentially dangerous and damages the image of the sport eg. Cycling.</a:t>
            </a:r>
          </a:p>
          <a:p>
            <a:pPr marL="0" indent="0">
              <a:lnSpc>
                <a:spcPct val="90000"/>
              </a:lnSpc>
            </a:pPr>
            <a:endParaRPr lang="en-AU" sz="2000"/>
          </a:p>
        </p:txBody>
      </p:sp>
      <p:pic>
        <p:nvPicPr>
          <p:cNvPr id="275461" name="Picture 5" descr="College Embl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  <p:pic>
        <p:nvPicPr>
          <p:cNvPr id="275462" name="Picture 6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64163" y="1125538"/>
            <a:ext cx="3241675" cy="5103812"/>
          </a:xfrm>
          <a:noFill/>
          <a:ln cap="flat">
            <a:solidFill>
              <a:schemeClr val="folHlink"/>
            </a:solidFill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>
                <a:latin typeface="Arial" pitchFamily="34" charset="0"/>
              </a:rPr>
              <a:t>Chapter 14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990600"/>
            <a:ext cx="7834313" cy="854075"/>
          </a:xfrm>
        </p:spPr>
        <p:txBody>
          <a:bodyPr/>
          <a:lstStyle/>
          <a:p>
            <a:pPr marL="0" indent="0"/>
            <a:r>
              <a:rPr lang="en-AU" sz="2400"/>
              <a:t>Performance enhancement: nutrition, diet and considerations</a:t>
            </a:r>
          </a:p>
          <a:p>
            <a:pPr marL="0" indent="0" algn="ctr">
              <a:buFontTx/>
              <a:buNone/>
            </a:pPr>
            <a:endParaRPr lang="en-AU" sz="2400">
              <a:cs typeface="Arial" pitchFamily="34" charset="0"/>
            </a:endParaRPr>
          </a:p>
          <a:p>
            <a:pPr marL="0" indent="0">
              <a:buFontTx/>
              <a:buNone/>
            </a:pPr>
            <a:endParaRPr lang="en-AU" sz="2400"/>
          </a:p>
        </p:txBody>
      </p:sp>
      <p:pic>
        <p:nvPicPr>
          <p:cNvPr id="12292" name="Picture 4" descr="College Embl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  <p:pic>
        <p:nvPicPr>
          <p:cNvPr id="12296" name="Picture 8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435600" y="2060575"/>
            <a:ext cx="3403600" cy="4051300"/>
          </a:xfrm>
          <a:noFill/>
          <a:ln cap="flat">
            <a:solidFill>
              <a:srgbClr val="C0C0C0"/>
            </a:solidFill>
            <a:headEnd type="none" w="med" len="med"/>
            <a:tailEnd type="none" w="med" len="med"/>
          </a:ln>
        </p:spPr>
      </p:pic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539750" y="1916113"/>
            <a:ext cx="3097213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en-AU" b="1"/>
              <a:t>Text Sources</a:t>
            </a:r>
            <a:endParaRPr lang="en-AU"/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AU" b="1"/>
              <a:t>Nelson Physical Education VCE Units 3&amp;4:  </a:t>
            </a:r>
            <a:r>
              <a:rPr lang="en-AU"/>
              <a:t>4</a:t>
            </a:r>
            <a:r>
              <a:rPr lang="en-AU" baseline="30000"/>
              <a:t>th</a:t>
            </a:r>
            <a:r>
              <a:rPr lang="en-AU"/>
              <a:t> Edition – Malpeli, Horton, Davey and Telford 2006.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endParaRPr lang="en-AU"/>
          </a:p>
          <a:p>
            <a:pPr marL="457200" indent="-457200">
              <a:spcBef>
                <a:spcPct val="50000"/>
              </a:spcBef>
            </a:pPr>
            <a:r>
              <a:rPr lang="en-AU" b="1"/>
              <a:t>2</a:t>
            </a:r>
            <a:r>
              <a:rPr lang="en-AU"/>
              <a:t>. </a:t>
            </a:r>
            <a:r>
              <a:rPr lang="en-AU" b="1"/>
              <a:t>Live It Up 2: </a:t>
            </a:r>
            <a:r>
              <a:rPr lang="en-AU"/>
              <a:t>2</a:t>
            </a:r>
            <a:r>
              <a:rPr lang="en-AU" baseline="30000"/>
              <a:t>nd</a:t>
            </a:r>
            <a:r>
              <a:rPr lang="en-AU"/>
              <a:t> Edition – Smyth, Brown, Judge, McCallum and Pritchard 2006.</a:t>
            </a:r>
          </a:p>
        </p:txBody>
      </p:sp>
      <p:pic>
        <p:nvPicPr>
          <p:cNvPr id="12301" name="Picture 13" descr="bookCover_3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2060575"/>
            <a:ext cx="1473200" cy="1944688"/>
          </a:xfrm>
          <a:prstGeom prst="rect">
            <a:avLst/>
          </a:prstGeom>
          <a:noFill/>
        </p:spPr>
      </p:pic>
      <p:pic>
        <p:nvPicPr>
          <p:cNvPr id="12302" name="Picture 14" descr="Live it up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838" y="4292600"/>
            <a:ext cx="1433512" cy="18716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sp>
        <p:nvSpPr>
          <p:cNvPr id="237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>
                <a:latin typeface="Arial" pitchFamily="34" charset="0"/>
              </a:rPr>
              <a:t>Genetic Manipulation </a:t>
            </a:r>
          </a:p>
        </p:txBody>
      </p:sp>
      <p:sp>
        <p:nvSpPr>
          <p:cNvPr id="2375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196975"/>
            <a:ext cx="3810000" cy="4594225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en-AU" sz="2400" b="0"/>
              <a:t>Gene therapy</a:t>
            </a:r>
            <a:r>
              <a:rPr lang="en-AU" sz="2400"/>
              <a:t> – Non-therapeutic use of genes, genetic elements and/or cells that have the capacity to enhance athletic performance (WADA).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AU" sz="2400"/>
              <a:t>Eg. Use of synthetic genes to enhance performance.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AU" sz="2400"/>
              <a:t>Practice is banned under the WADA anti-doping policy. Its side effects are unknown</a:t>
            </a:r>
          </a:p>
        </p:txBody>
      </p:sp>
      <p:sp>
        <p:nvSpPr>
          <p:cNvPr id="23757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341438"/>
            <a:ext cx="3810000" cy="4754562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en-AU" sz="2400"/>
              <a:t>However, it will be undetectable in athletes.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AU" sz="2400"/>
              <a:t>In the future, athletes will be modified at a young age, undergoing genetic modification to be the ‘next big star’.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AU" sz="2400">
                <a:solidFill>
                  <a:schemeClr val="tx2"/>
                </a:solidFill>
              </a:rPr>
              <a:t>Coursework 14.4 Case Study p.340</a:t>
            </a:r>
          </a:p>
        </p:txBody>
      </p:sp>
      <p:pic>
        <p:nvPicPr>
          <p:cNvPr id="237573" name="Picture 5" descr="College Embl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  <p:pic>
        <p:nvPicPr>
          <p:cNvPr id="237574" name="Picture 6" descr="dna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365625"/>
            <a:ext cx="4267200" cy="1295400"/>
          </a:xfrm>
          <a:prstGeom prst="rect">
            <a:avLst/>
          </a:prstGeom>
          <a:noFill/>
          <a:ln w="9525">
            <a:solidFill>
              <a:srgbClr val="339966"/>
            </a:solidFill>
            <a:miter lim="800000"/>
            <a:headEnd/>
            <a:tailEnd/>
          </a:ln>
        </p:spPr>
      </p:pic>
      <p:pic>
        <p:nvPicPr>
          <p:cNvPr id="237575" name="Picture 7" descr="chromosom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53400" y="228600"/>
            <a:ext cx="765175" cy="1376363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237576" name="Picture 8" descr="AG00315_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67688" y="5756275"/>
            <a:ext cx="976312" cy="1101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sp>
        <p:nvSpPr>
          <p:cNvPr id="234498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0"/>
            <a:ext cx="8458200" cy="908050"/>
          </a:xfrm>
        </p:spPr>
        <p:txBody>
          <a:bodyPr/>
          <a:lstStyle/>
          <a:p>
            <a:r>
              <a:rPr lang="en-AU">
                <a:latin typeface="Arial" pitchFamily="34" charset="0"/>
              </a:rPr>
              <a:t>Illegal Performance Enhancers</a:t>
            </a:r>
          </a:p>
        </p:txBody>
      </p:sp>
      <p:pic>
        <p:nvPicPr>
          <p:cNvPr id="234501" name="Picture 5" descr="College Embl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  <p:grpSp>
        <p:nvGrpSpPr>
          <p:cNvPr id="2" name="Group 102"/>
          <p:cNvGrpSpPr>
            <a:grpSpLocks/>
          </p:cNvGrpSpPr>
          <p:nvPr/>
        </p:nvGrpSpPr>
        <p:grpSpPr bwMode="auto">
          <a:xfrm>
            <a:off x="250825" y="1268413"/>
            <a:ext cx="8610600" cy="4572000"/>
            <a:chOff x="-3" y="-3"/>
            <a:chExt cx="3621" cy="5094"/>
          </a:xfrm>
        </p:grpSpPr>
        <p:grpSp>
          <p:nvGrpSpPr>
            <p:cNvPr id="3" name="Group 100"/>
            <p:cNvGrpSpPr>
              <a:grpSpLocks/>
            </p:cNvGrpSpPr>
            <p:nvPr/>
          </p:nvGrpSpPr>
          <p:grpSpPr bwMode="auto">
            <a:xfrm>
              <a:off x="0" y="0"/>
              <a:ext cx="3615" cy="5088"/>
              <a:chOff x="0" y="0"/>
              <a:chExt cx="3615" cy="5088"/>
            </a:xfrm>
          </p:grpSpPr>
          <p:grpSp>
            <p:nvGrpSpPr>
              <p:cNvPr id="4" name="Group 39"/>
              <p:cNvGrpSpPr>
                <a:grpSpLocks/>
              </p:cNvGrpSpPr>
              <p:nvPr/>
            </p:nvGrpSpPr>
            <p:grpSpPr bwMode="auto">
              <a:xfrm>
                <a:off x="0" y="0"/>
                <a:ext cx="534" cy="480"/>
                <a:chOff x="0" y="0"/>
                <a:chExt cx="534" cy="480"/>
              </a:xfrm>
            </p:grpSpPr>
            <p:sp>
              <p:nvSpPr>
                <p:cNvPr id="234534" name="Rectangle 3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34" cy="480"/>
                </a:xfrm>
                <a:prstGeom prst="rect">
                  <a:avLst/>
                </a:prstGeom>
                <a:solidFill>
                  <a:srgbClr val="000080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AU"/>
                </a:p>
              </p:txBody>
            </p:sp>
            <p:grpSp>
              <p:nvGrpSpPr>
                <p:cNvPr id="5" name="Group 37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34" cy="480"/>
                  <a:chOff x="0" y="0"/>
                  <a:chExt cx="534" cy="480"/>
                </a:xfrm>
              </p:grpSpPr>
              <p:sp>
                <p:nvSpPr>
                  <p:cNvPr id="234504" name="Rectangle 8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0"/>
                    <a:ext cx="448" cy="480"/>
                  </a:xfrm>
                  <a:prstGeom prst="rect">
                    <a:avLst/>
                  </a:prstGeom>
                  <a:solidFill>
                    <a:srgbClr val="000080"/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 algn="ctr"/>
                    <a:r>
                      <a:rPr lang="en-AU" sz="1000" b="1">
                        <a:solidFill>
                          <a:srgbClr val="FFFFFF"/>
                        </a:solidFill>
                        <a:cs typeface="Arial" pitchFamily="34" charset="0"/>
                      </a:rPr>
                      <a:t>Illegal Group</a:t>
                    </a:r>
                    <a:endParaRPr lang="en-AU" sz="1200">
                      <a:latin typeface="Arial Unicode MS" pitchFamily="34" charset="-128"/>
                    </a:endParaRPr>
                  </a:p>
                  <a:p>
                    <a:pPr algn="ctr" eaLnBrk="0" hangingPunct="0"/>
                    <a:endParaRPr lang="en-AU" sz="2400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34532" name="Rectangle 3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534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/>
                  <a:lstStyle/>
                  <a:p>
                    <a:endParaRPr lang="en-AU"/>
                  </a:p>
                </p:txBody>
              </p:sp>
            </p:grpSp>
          </p:grpSp>
          <p:grpSp>
            <p:nvGrpSpPr>
              <p:cNvPr id="6" name="Group 43"/>
              <p:cNvGrpSpPr>
                <a:grpSpLocks/>
              </p:cNvGrpSpPr>
              <p:nvPr/>
            </p:nvGrpSpPr>
            <p:grpSpPr bwMode="auto">
              <a:xfrm>
                <a:off x="534" y="0"/>
                <a:ext cx="1056" cy="480"/>
                <a:chOff x="534" y="0"/>
                <a:chExt cx="1056" cy="480"/>
              </a:xfrm>
            </p:grpSpPr>
            <p:sp>
              <p:nvSpPr>
                <p:cNvPr id="234538" name="Rectangle 42"/>
                <p:cNvSpPr>
                  <a:spLocks noChangeArrowheads="1"/>
                </p:cNvSpPr>
                <p:nvPr/>
              </p:nvSpPr>
              <p:spPr bwMode="auto">
                <a:xfrm>
                  <a:off x="534" y="0"/>
                  <a:ext cx="1056" cy="480"/>
                </a:xfrm>
                <a:prstGeom prst="rect">
                  <a:avLst/>
                </a:prstGeom>
                <a:solidFill>
                  <a:srgbClr val="000080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AU"/>
                </a:p>
              </p:txBody>
            </p:sp>
            <p:grpSp>
              <p:nvGrpSpPr>
                <p:cNvPr id="7" name="Group 41"/>
                <p:cNvGrpSpPr>
                  <a:grpSpLocks/>
                </p:cNvGrpSpPr>
                <p:nvPr/>
              </p:nvGrpSpPr>
              <p:grpSpPr bwMode="auto">
                <a:xfrm>
                  <a:off x="534" y="0"/>
                  <a:ext cx="1056" cy="480"/>
                  <a:chOff x="534" y="0"/>
                  <a:chExt cx="1056" cy="480"/>
                </a:xfrm>
              </p:grpSpPr>
              <p:sp>
                <p:nvSpPr>
                  <p:cNvPr id="234505" name="Rectangle 9"/>
                  <p:cNvSpPr>
                    <a:spLocks noChangeArrowheads="1"/>
                  </p:cNvSpPr>
                  <p:nvPr/>
                </p:nvSpPr>
                <p:spPr bwMode="auto">
                  <a:xfrm>
                    <a:off x="577" y="0"/>
                    <a:ext cx="970" cy="480"/>
                  </a:xfrm>
                  <a:prstGeom prst="rect">
                    <a:avLst/>
                  </a:prstGeom>
                  <a:solidFill>
                    <a:srgbClr val="000080"/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 algn="ctr"/>
                    <a:r>
                      <a:rPr lang="en-AU" sz="1000" b="1">
                        <a:solidFill>
                          <a:srgbClr val="FFFFFF"/>
                        </a:solidFill>
                        <a:cs typeface="Arial" pitchFamily="34" charset="0"/>
                      </a:rPr>
                      <a:t>Substances</a:t>
                    </a:r>
                    <a:endParaRPr lang="en-AU" sz="1200">
                      <a:latin typeface="Arial Unicode MS" pitchFamily="34" charset="-128"/>
                    </a:endParaRPr>
                  </a:p>
                  <a:p>
                    <a:pPr algn="ctr" eaLnBrk="0" hangingPunct="0"/>
                    <a:endParaRPr lang="en-AU" sz="2400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34536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534" y="0"/>
                    <a:ext cx="1056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/>
                  <a:lstStyle/>
                  <a:p>
                    <a:endParaRPr lang="en-AU"/>
                  </a:p>
                </p:txBody>
              </p:sp>
            </p:grpSp>
          </p:grpSp>
          <p:grpSp>
            <p:nvGrpSpPr>
              <p:cNvPr id="8" name="Group 47"/>
              <p:cNvGrpSpPr>
                <a:grpSpLocks/>
              </p:cNvGrpSpPr>
              <p:nvPr/>
            </p:nvGrpSpPr>
            <p:grpSpPr bwMode="auto">
              <a:xfrm>
                <a:off x="1590" y="0"/>
                <a:ext cx="1146" cy="480"/>
                <a:chOff x="1590" y="0"/>
                <a:chExt cx="1146" cy="480"/>
              </a:xfrm>
            </p:grpSpPr>
            <p:sp>
              <p:nvSpPr>
                <p:cNvPr id="234542" name="Rectangle 46"/>
                <p:cNvSpPr>
                  <a:spLocks noChangeArrowheads="1"/>
                </p:cNvSpPr>
                <p:nvPr/>
              </p:nvSpPr>
              <p:spPr bwMode="auto">
                <a:xfrm>
                  <a:off x="1590" y="0"/>
                  <a:ext cx="1146" cy="480"/>
                </a:xfrm>
                <a:prstGeom prst="rect">
                  <a:avLst/>
                </a:prstGeom>
                <a:solidFill>
                  <a:srgbClr val="000080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AU"/>
                </a:p>
              </p:txBody>
            </p:sp>
            <p:grpSp>
              <p:nvGrpSpPr>
                <p:cNvPr id="9" name="Group 45"/>
                <p:cNvGrpSpPr>
                  <a:grpSpLocks/>
                </p:cNvGrpSpPr>
                <p:nvPr/>
              </p:nvGrpSpPr>
              <p:grpSpPr bwMode="auto">
                <a:xfrm>
                  <a:off x="1590" y="0"/>
                  <a:ext cx="1146" cy="480"/>
                  <a:chOff x="1590" y="0"/>
                  <a:chExt cx="1146" cy="480"/>
                </a:xfrm>
              </p:grpSpPr>
              <p:sp>
                <p:nvSpPr>
                  <p:cNvPr id="234506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1633" y="0"/>
                    <a:ext cx="1060" cy="480"/>
                  </a:xfrm>
                  <a:prstGeom prst="rect">
                    <a:avLst/>
                  </a:prstGeom>
                  <a:solidFill>
                    <a:srgbClr val="000080"/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 algn="ctr"/>
                    <a:r>
                      <a:rPr lang="en-AU" sz="1000" b="1">
                        <a:solidFill>
                          <a:srgbClr val="FFFFFF"/>
                        </a:solidFill>
                        <a:cs typeface="Arial" pitchFamily="34" charset="0"/>
                      </a:rPr>
                      <a:t>Used for</a:t>
                    </a:r>
                    <a:endParaRPr lang="en-AU" sz="1200">
                      <a:latin typeface="Arial Unicode MS" pitchFamily="34" charset="-128"/>
                    </a:endParaRPr>
                  </a:p>
                  <a:p>
                    <a:pPr algn="ctr" eaLnBrk="0" hangingPunct="0"/>
                    <a:endParaRPr lang="en-AU" sz="2400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34540" name="Rectangle 44"/>
                  <p:cNvSpPr>
                    <a:spLocks noChangeArrowheads="1"/>
                  </p:cNvSpPr>
                  <p:nvPr/>
                </p:nvSpPr>
                <p:spPr bwMode="auto">
                  <a:xfrm>
                    <a:off x="1590" y="0"/>
                    <a:ext cx="1146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/>
                  <a:lstStyle/>
                  <a:p>
                    <a:endParaRPr lang="en-AU"/>
                  </a:p>
                </p:txBody>
              </p:sp>
            </p:grpSp>
          </p:grpSp>
          <p:grpSp>
            <p:nvGrpSpPr>
              <p:cNvPr id="10" name="Group 51"/>
              <p:cNvGrpSpPr>
                <a:grpSpLocks/>
              </p:cNvGrpSpPr>
              <p:nvPr/>
            </p:nvGrpSpPr>
            <p:grpSpPr bwMode="auto">
              <a:xfrm>
                <a:off x="2736" y="0"/>
                <a:ext cx="879" cy="480"/>
                <a:chOff x="2736" y="0"/>
                <a:chExt cx="879" cy="480"/>
              </a:xfrm>
            </p:grpSpPr>
            <p:sp>
              <p:nvSpPr>
                <p:cNvPr id="234546" name="Rectangle 50"/>
                <p:cNvSpPr>
                  <a:spLocks noChangeArrowheads="1"/>
                </p:cNvSpPr>
                <p:nvPr/>
              </p:nvSpPr>
              <p:spPr bwMode="auto">
                <a:xfrm>
                  <a:off x="2736" y="0"/>
                  <a:ext cx="879" cy="480"/>
                </a:xfrm>
                <a:prstGeom prst="rect">
                  <a:avLst/>
                </a:prstGeom>
                <a:solidFill>
                  <a:srgbClr val="000080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AU"/>
                </a:p>
              </p:txBody>
            </p:sp>
            <p:grpSp>
              <p:nvGrpSpPr>
                <p:cNvPr id="11" name="Group 49"/>
                <p:cNvGrpSpPr>
                  <a:grpSpLocks/>
                </p:cNvGrpSpPr>
                <p:nvPr/>
              </p:nvGrpSpPr>
              <p:grpSpPr bwMode="auto">
                <a:xfrm>
                  <a:off x="2736" y="0"/>
                  <a:ext cx="879" cy="480"/>
                  <a:chOff x="2736" y="0"/>
                  <a:chExt cx="879" cy="480"/>
                </a:xfrm>
              </p:grpSpPr>
              <p:sp>
                <p:nvSpPr>
                  <p:cNvPr id="234507" name="Rectangle 11"/>
                  <p:cNvSpPr>
                    <a:spLocks noChangeArrowheads="1"/>
                  </p:cNvSpPr>
                  <p:nvPr/>
                </p:nvSpPr>
                <p:spPr bwMode="auto">
                  <a:xfrm>
                    <a:off x="2779" y="0"/>
                    <a:ext cx="793" cy="480"/>
                  </a:xfrm>
                  <a:prstGeom prst="rect">
                    <a:avLst/>
                  </a:prstGeom>
                  <a:solidFill>
                    <a:srgbClr val="000080"/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 algn="ctr"/>
                    <a:r>
                      <a:rPr lang="en-AU" sz="1000" b="1">
                        <a:solidFill>
                          <a:srgbClr val="FFFFFF"/>
                        </a:solidFill>
                        <a:cs typeface="Arial" pitchFamily="34" charset="0"/>
                      </a:rPr>
                      <a:t>Side Effects</a:t>
                    </a:r>
                    <a:endParaRPr lang="en-AU" sz="1200">
                      <a:latin typeface="Arial Unicode MS" pitchFamily="34" charset="-128"/>
                    </a:endParaRPr>
                  </a:p>
                  <a:p>
                    <a:pPr algn="ctr" eaLnBrk="0" hangingPunct="0"/>
                    <a:endParaRPr lang="en-AU" sz="2400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34544" name="Rectangle 48"/>
                  <p:cNvSpPr>
                    <a:spLocks noChangeArrowheads="1"/>
                  </p:cNvSpPr>
                  <p:nvPr/>
                </p:nvSpPr>
                <p:spPr bwMode="auto">
                  <a:xfrm>
                    <a:off x="2736" y="0"/>
                    <a:ext cx="879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/>
                  <a:lstStyle/>
                  <a:p>
                    <a:endParaRPr lang="en-AU"/>
                  </a:p>
                </p:txBody>
              </p:sp>
            </p:grpSp>
          </p:grpSp>
          <p:grpSp>
            <p:nvGrpSpPr>
              <p:cNvPr id="12" name="Group 53"/>
              <p:cNvGrpSpPr>
                <a:grpSpLocks/>
              </p:cNvGrpSpPr>
              <p:nvPr/>
            </p:nvGrpSpPr>
            <p:grpSpPr bwMode="auto">
              <a:xfrm>
                <a:off x="0" y="480"/>
                <a:ext cx="534" cy="768"/>
                <a:chOff x="0" y="480"/>
                <a:chExt cx="534" cy="768"/>
              </a:xfrm>
            </p:grpSpPr>
            <p:sp>
              <p:nvSpPr>
                <p:cNvPr id="234508" name="Rectangle 12"/>
                <p:cNvSpPr>
                  <a:spLocks noChangeArrowheads="1"/>
                </p:cNvSpPr>
                <p:nvPr/>
              </p:nvSpPr>
              <p:spPr bwMode="auto">
                <a:xfrm>
                  <a:off x="43" y="480"/>
                  <a:ext cx="448" cy="7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AU" sz="1000">
                      <a:cs typeface="Arial" pitchFamily="34" charset="0"/>
                    </a:rPr>
                    <a:t>Stimulants</a:t>
                  </a:r>
                  <a:endParaRPr lang="en-AU" sz="1200">
                    <a:latin typeface="Arial Unicode MS" pitchFamily="34" charset="-128"/>
                  </a:endParaRPr>
                </a:p>
                <a:p>
                  <a:pPr eaLnBrk="0" hangingPunct="0"/>
                  <a:endParaRPr lang="en-AU" sz="2400">
                    <a:latin typeface="Times New Roman" pitchFamily="18" charset="0"/>
                  </a:endParaRPr>
                </a:p>
              </p:txBody>
            </p:sp>
            <p:sp>
              <p:nvSpPr>
                <p:cNvPr id="234548" name="Rectangle 52"/>
                <p:cNvSpPr>
                  <a:spLocks noChangeArrowheads="1"/>
                </p:cNvSpPr>
                <p:nvPr/>
              </p:nvSpPr>
              <p:spPr bwMode="auto">
                <a:xfrm>
                  <a:off x="0" y="480"/>
                  <a:ext cx="534" cy="76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AU"/>
                </a:p>
              </p:txBody>
            </p:sp>
          </p:grpSp>
          <p:grpSp>
            <p:nvGrpSpPr>
              <p:cNvPr id="13" name="Group 55"/>
              <p:cNvGrpSpPr>
                <a:grpSpLocks/>
              </p:cNvGrpSpPr>
              <p:nvPr/>
            </p:nvGrpSpPr>
            <p:grpSpPr bwMode="auto">
              <a:xfrm>
                <a:off x="534" y="480"/>
                <a:ext cx="1056" cy="768"/>
                <a:chOff x="534" y="480"/>
                <a:chExt cx="1056" cy="768"/>
              </a:xfrm>
            </p:grpSpPr>
            <p:sp>
              <p:nvSpPr>
                <p:cNvPr id="234509" name="Rectangle 13"/>
                <p:cNvSpPr>
                  <a:spLocks noChangeArrowheads="1"/>
                </p:cNvSpPr>
                <p:nvPr/>
              </p:nvSpPr>
              <p:spPr bwMode="auto">
                <a:xfrm>
                  <a:off x="577" y="480"/>
                  <a:ext cx="970" cy="7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AU" sz="1000">
                      <a:cs typeface="Arial" pitchFamily="34" charset="0"/>
                    </a:rPr>
                    <a:t>Ephedrine, amphetamines, cocaine and caffeine</a:t>
                  </a:r>
                  <a:endParaRPr lang="en-AU" sz="1200">
                    <a:latin typeface="Arial Unicode MS" pitchFamily="34" charset="-128"/>
                  </a:endParaRPr>
                </a:p>
                <a:p>
                  <a:pPr eaLnBrk="0" hangingPunct="0"/>
                  <a:endParaRPr lang="en-AU" sz="2400">
                    <a:latin typeface="Times New Roman" pitchFamily="18" charset="0"/>
                  </a:endParaRPr>
                </a:p>
              </p:txBody>
            </p:sp>
            <p:sp>
              <p:nvSpPr>
                <p:cNvPr id="234550" name="Rectangle 54"/>
                <p:cNvSpPr>
                  <a:spLocks noChangeArrowheads="1"/>
                </p:cNvSpPr>
                <p:nvPr/>
              </p:nvSpPr>
              <p:spPr bwMode="auto">
                <a:xfrm>
                  <a:off x="534" y="480"/>
                  <a:ext cx="1056" cy="76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AU"/>
                </a:p>
              </p:txBody>
            </p:sp>
          </p:grpSp>
          <p:grpSp>
            <p:nvGrpSpPr>
              <p:cNvPr id="14" name="Group 57"/>
              <p:cNvGrpSpPr>
                <a:grpSpLocks/>
              </p:cNvGrpSpPr>
              <p:nvPr/>
            </p:nvGrpSpPr>
            <p:grpSpPr bwMode="auto">
              <a:xfrm>
                <a:off x="1590" y="480"/>
                <a:ext cx="1146" cy="768"/>
                <a:chOff x="1590" y="480"/>
                <a:chExt cx="1146" cy="768"/>
              </a:xfrm>
            </p:grpSpPr>
            <p:sp>
              <p:nvSpPr>
                <p:cNvPr id="234510" name="Rectangle 14"/>
                <p:cNvSpPr>
                  <a:spLocks noChangeArrowheads="1"/>
                </p:cNvSpPr>
                <p:nvPr/>
              </p:nvSpPr>
              <p:spPr bwMode="auto">
                <a:xfrm>
                  <a:off x="1633" y="480"/>
                  <a:ext cx="1060" cy="7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AU" sz="1000">
                      <a:cs typeface="Arial" pitchFamily="34" charset="0"/>
                    </a:rPr>
                    <a:t>Mask intolerance to lactic acid.</a:t>
                  </a:r>
                  <a:endParaRPr lang="en-AU" sz="1200">
                    <a:latin typeface="Arial Unicode MS" pitchFamily="34" charset="-128"/>
                  </a:endParaRPr>
                </a:p>
                <a:p>
                  <a:pPr eaLnBrk="0" hangingPunct="0"/>
                  <a:r>
                    <a:rPr lang="en-AU" sz="1000">
                      <a:cs typeface="Arial" pitchFamily="34" charset="0"/>
                    </a:rPr>
                    <a:t>Increase alertness, competitiveness and aggression.</a:t>
                  </a:r>
                  <a:endParaRPr lang="en-AU" sz="1200">
                    <a:latin typeface="Arial Unicode MS" pitchFamily="34" charset="-128"/>
                  </a:endParaRPr>
                </a:p>
                <a:p>
                  <a:pPr eaLnBrk="0" hangingPunct="0"/>
                  <a:endParaRPr lang="en-AU" sz="2400">
                    <a:latin typeface="Times New Roman" pitchFamily="18" charset="0"/>
                  </a:endParaRPr>
                </a:p>
              </p:txBody>
            </p:sp>
            <p:sp>
              <p:nvSpPr>
                <p:cNvPr id="234552" name="Rectangle 56"/>
                <p:cNvSpPr>
                  <a:spLocks noChangeArrowheads="1"/>
                </p:cNvSpPr>
                <p:nvPr/>
              </p:nvSpPr>
              <p:spPr bwMode="auto">
                <a:xfrm>
                  <a:off x="1590" y="480"/>
                  <a:ext cx="1146" cy="76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AU"/>
                </a:p>
              </p:txBody>
            </p:sp>
          </p:grpSp>
          <p:grpSp>
            <p:nvGrpSpPr>
              <p:cNvPr id="15" name="Group 59"/>
              <p:cNvGrpSpPr>
                <a:grpSpLocks/>
              </p:cNvGrpSpPr>
              <p:nvPr/>
            </p:nvGrpSpPr>
            <p:grpSpPr bwMode="auto">
              <a:xfrm>
                <a:off x="2736" y="480"/>
                <a:ext cx="879" cy="768"/>
                <a:chOff x="2736" y="480"/>
                <a:chExt cx="879" cy="768"/>
              </a:xfrm>
            </p:grpSpPr>
            <p:sp>
              <p:nvSpPr>
                <p:cNvPr id="234511" name="Rectangle 15"/>
                <p:cNvSpPr>
                  <a:spLocks noChangeArrowheads="1"/>
                </p:cNvSpPr>
                <p:nvPr/>
              </p:nvSpPr>
              <p:spPr bwMode="auto">
                <a:xfrm>
                  <a:off x="2779" y="480"/>
                  <a:ext cx="793" cy="7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AU" sz="1000">
                      <a:cs typeface="Arial" pitchFamily="34" charset="0"/>
                    </a:rPr>
                    <a:t>Anxiety, increased HR, irregular heart beat, dependence, depression, sleep disorders.</a:t>
                  </a:r>
                  <a:endParaRPr lang="en-AU" sz="1200">
                    <a:latin typeface="Arial Unicode MS" pitchFamily="34" charset="-128"/>
                  </a:endParaRPr>
                </a:p>
                <a:p>
                  <a:pPr eaLnBrk="0" hangingPunct="0"/>
                  <a:endParaRPr lang="en-AU" sz="2400">
                    <a:latin typeface="Times New Roman" pitchFamily="18" charset="0"/>
                  </a:endParaRPr>
                </a:p>
              </p:txBody>
            </p:sp>
            <p:sp>
              <p:nvSpPr>
                <p:cNvPr id="234554" name="Rectangle 58"/>
                <p:cNvSpPr>
                  <a:spLocks noChangeArrowheads="1"/>
                </p:cNvSpPr>
                <p:nvPr/>
              </p:nvSpPr>
              <p:spPr bwMode="auto">
                <a:xfrm>
                  <a:off x="2736" y="480"/>
                  <a:ext cx="879" cy="76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AU"/>
                </a:p>
              </p:txBody>
            </p:sp>
          </p:grpSp>
          <p:grpSp>
            <p:nvGrpSpPr>
              <p:cNvPr id="16" name="Group 61"/>
              <p:cNvGrpSpPr>
                <a:grpSpLocks/>
              </p:cNvGrpSpPr>
              <p:nvPr/>
            </p:nvGrpSpPr>
            <p:grpSpPr bwMode="auto">
              <a:xfrm>
                <a:off x="0" y="1248"/>
                <a:ext cx="534" cy="672"/>
                <a:chOff x="0" y="1248"/>
                <a:chExt cx="534" cy="672"/>
              </a:xfrm>
            </p:grpSpPr>
            <p:sp>
              <p:nvSpPr>
                <p:cNvPr id="234512" name="Rectangle 16"/>
                <p:cNvSpPr>
                  <a:spLocks noChangeArrowheads="1"/>
                </p:cNvSpPr>
                <p:nvPr/>
              </p:nvSpPr>
              <p:spPr bwMode="auto">
                <a:xfrm>
                  <a:off x="43" y="1248"/>
                  <a:ext cx="448" cy="6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AU" sz="1000">
                      <a:cs typeface="Arial" pitchFamily="34" charset="0"/>
                    </a:rPr>
                    <a:t>Narcotics</a:t>
                  </a:r>
                  <a:endParaRPr lang="en-AU" sz="1200">
                    <a:latin typeface="Arial Unicode MS" pitchFamily="34" charset="-128"/>
                  </a:endParaRPr>
                </a:p>
                <a:p>
                  <a:pPr eaLnBrk="0" hangingPunct="0"/>
                  <a:endParaRPr lang="en-AU" sz="2400">
                    <a:latin typeface="Times New Roman" pitchFamily="18" charset="0"/>
                  </a:endParaRPr>
                </a:p>
              </p:txBody>
            </p:sp>
            <p:sp>
              <p:nvSpPr>
                <p:cNvPr id="234556" name="Rectangle 60"/>
                <p:cNvSpPr>
                  <a:spLocks noChangeArrowheads="1"/>
                </p:cNvSpPr>
                <p:nvPr/>
              </p:nvSpPr>
              <p:spPr bwMode="auto">
                <a:xfrm>
                  <a:off x="0" y="1248"/>
                  <a:ext cx="534" cy="67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AU"/>
                </a:p>
              </p:txBody>
            </p:sp>
          </p:grpSp>
          <p:grpSp>
            <p:nvGrpSpPr>
              <p:cNvPr id="17" name="Group 63"/>
              <p:cNvGrpSpPr>
                <a:grpSpLocks/>
              </p:cNvGrpSpPr>
              <p:nvPr/>
            </p:nvGrpSpPr>
            <p:grpSpPr bwMode="auto">
              <a:xfrm>
                <a:off x="534" y="1248"/>
                <a:ext cx="1056" cy="672"/>
                <a:chOff x="534" y="1248"/>
                <a:chExt cx="1056" cy="672"/>
              </a:xfrm>
            </p:grpSpPr>
            <p:sp>
              <p:nvSpPr>
                <p:cNvPr id="234513" name="Rectangle 17"/>
                <p:cNvSpPr>
                  <a:spLocks noChangeArrowheads="1"/>
                </p:cNvSpPr>
                <p:nvPr/>
              </p:nvSpPr>
              <p:spPr bwMode="auto">
                <a:xfrm>
                  <a:off x="577" y="1248"/>
                  <a:ext cx="970" cy="6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AU" sz="1000">
                      <a:cs typeface="Arial" pitchFamily="34" charset="0"/>
                    </a:rPr>
                    <a:t>Codeine, morphine and opiates</a:t>
                  </a:r>
                  <a:endParaRPr lang="en-AU" sz="1200">
                    <a:latin typeface="Arial Unicode MS" pitchFamily="34" charset="-128"/>
                  </a:endParaRPr>
                </a:p>
                <a:p>
                  <a:pPr eaLnBrk="0" hangingPunct="0"/>
                  <a:endParaRPr lang="en-AU" sz="2400">
                    <a:latin typeface="Times New Roman" pitchFamily="18" charset="0"/>
                  </a:endParaRPr>
                </a:p>
              </p:txBody>
            </p:sp>
            <p:sp>
              <p:nvSpPr>
                <p:cNvPr id="234558" name="Rectangle 62"/>
                <p:cNvSpPr>
                  <a:spLocks noChangeArrowheads="1"/>
                </p:cNvSpPr>
                <p:nvPr/>
              </p:nvSpPr>
              <p:spPr bwMode="auto">
                <a:xfrm>
                  <a:off x="534" y="1248"/>
                  <a:ext cx="1056" cy="67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AU"/>
                </a:p>
              </p:txBody>
            </p:sp>
          </p:grpSp>
          <p:grpSp>
            <p:nvGrpSpPr>
              <p:cNvPr id="18" name="Group 65"/>
              <p:cNvGrpSpPr>
                <a:grpSpLocks/>
              </p:cNvGrpSpPr>
              <p:nvPr/>
            </p:nvGrpSpPr>
            <p:grpSpPr bwMode="auto">
              <a:xfrm>
                <a:off x="1590" y="1248"/>
                <a:ext cx="1146" cy="672"/>
                <a:chOff x="1590" y="1248"/>
                <a:chExt cx="1146" cy="672"/>
              </a:xfrm>
            </p:grpSpPr>
            <p:sp>
              <p:nvSpPr>
                <p:cNvPr id="234514" name="Rectangle 18"/>
                <p:cNvSpPr>
                  <a:spLocks noChangeArrowheads="1"/>
                </p:cNvSpPr>
                <p:nvPr/>
              </p:nvSpPr>
              <p:spPr bwMode="auto">
                <a:xfrm>
                  <a:off x="1633" y="1248"/>
                  <a:ext cx="1060" cy="6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AU" sz="1000">
                      <a:cs typeface="Arial" pitchFamily="34" charset="0"/>
                    </a:rPr>
                    <a:t>Used to reduced moderate to severe pain so that athletes can continue to play while injured.</a:t>
                  </a:r>
                  <a:endParaRPr lang="en-AU" sz="1200">
                    <a:latin typeface="Arial Unicode MS" pitchFamily="34" charset="-128"/>
                  </a:endParaRPr>
                </a:p>
                <a:p>
                  <a:pPr eaLnBrk="0" hangingPunct="0"/>
                  <a:endParaRPr lang="en-AU" sz="2400">
                    <a:latin typeface="Times New Roman" pitchFamily="18" charset="0"/>
                  </a:endParaRPr>
                </a:p>
              </p:txBody>
            </p:sp>
            <p:sp>
              <p:nvSpPr>
                <p:cNvPr id="234560" name="Rectangle 64"/>
                <p:cNvSpPr>
                  <a:spLocks noChangeArrowheads="1"/>
                </p:cNvSpPr>
                <p:nvPr/>
              </p:nvSpPr>
              <p:spPr bwMode="auto">
                <a:xfrm>
                  <a:off x="1590" y="1248"/>
                  <a:ext cx="1146" cy="67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AU"/>
                </a:p>
              </p:txBody>
            </p:sp>
          </p:grpSp>
          <p:grpSp>
            <p:nvGrpSpPr>
              <p:cNvPr id="19" name="Group 67"/>
              <p:cNvGrpSpPr>
                <a:grpSpLocks/>
              </p:cNvGrpSpPr>
              <p:nvPr/>
            </p:nvGrpSpPr>
            <p:grpSpPr bwMode="auto">
              <a:xfrm>
                <a:off x="2736" y="1248"/>
                <a:ext cx="879" cy="672"/>
                <a:chOff x="2736" y="1248"/>
                <a:chExt cx="879" cy="672"/>
              </a:xfrm>
            </p:grpSpPr>
            <p:sp>
              <p:nvSpPr>
                <p:cNvPr id="234515" name="Rectangle 19"/>
                <p:cNvSpPr>
                  <a:spLocks noChangeArrowheads="1"/>
                </p:cNvSpPr>
                <p:nvPr/>
              </p:nvSpPr>
              <p:spPr bwMode="auto">
                <a:xfrm>
                  <a:off x="2779" y="1248"/>
                  <a:ext cx="793" cy="6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AU" sz="1000">
                      <a:cs typeface="Arial" pitchFamily="34" charset="0"/>
                    </a:rPr>
                    <a:t>Dependence, respiratory failure.</a:t>
                  </a:r>
                  <a:endParaRPr lang="en-AU" sz="1200">
                    <a:latin typeface="Arial Unicode MS" pitchFamily="34" charset="-128"/>
                  </a:endParaRPr>
                </a:p>
                <a:p>
                  <a:pPr eaLnBrk="0" hangingPunct="0"/>
                  <a:endParaRPr lang="en-AU" sz="2400">
                    <a:latin typeface="Times New Roman" pitchFamily="18" charset="0"/>
                  </a:endParaRPr>
                </a:p>
              </p:txBody>
            </p:sp>
            <p:sp>
              <p:nvSpPr>
                <p:cNvPr id="234562" name="Rectangle 66"/>
                <p:cNvSpPr>
                  <a:spLocks noChangeArrowheads="1"/>
                </p:cNvSpPr>
                <p:nvPr/>
              </p:nvSpPr>
              <p:spPr bwMode="auto">
                <a:xfrm>
                  <a:off x="2736" y="1248"/>
                  <a:ext cx="879" cy="67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AU"/>
                </a:p>
              </p:txBody>
            </p:sp>
          </p:grpSp>
          <p:grpSp>
            <p:nvGrpSpPr>
              <p:cNvPr id="20" name="Group 69"/>
              <p:cNvGrpSpPr>
                <a:grpSpLocks/>
              </p:cNvGrpSpPr>
              <p:nvPr/>
            </p:nvGrpSpPr>
            <p:grpSpPr bwMode="auto">
              <a:xfrm>
                <a:off x="0" y="1920"/>
                <a:ext cx="534" cy="864"/>
                <a:chOff x="0" y="1920"/>
                <a:chExt cx="534" cy="864"/>
              </a:xfrm>
            </p:grpSpPr>
            <p:sp>
              <p:nvSpPr>
                <p:cNvPr id="234516" name="Rectangle 20"/>
                <p:cNvSpPr>
                  <a:spLocks noChangeArrowheads="1"/>
                </p:cNvSpPr>
                <p:nvPr/>
              </p:nvSpPr>
              <p:spPr bwMode="auto">
                <a:xfrm>
                  <a:off x="43" y="1920"/>
                  <a:ext cx="448" cy="8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AU" sz="1000">
                      <a:cs typeface="Arial" pitchFamily="34" charset="0"/>
                    </a:rPr>
                    <a:t>Anabolic Agents</a:t>
                  </a:r>
                  <a:endParaRPr lang="en-AU" sz="1200">
                    <a:latin typeface="Arial Unicode MS" pitchFamily="34" charset="-128"/>
                  </a:endParaRPr>
                </a:p>
                <a:p>
                  <a:pPr eaLnBrk="0" hangingPunct="0"/>
                  <a:endParaRPr lang="en-AU" sz="2400">
                    <a:latin typeface="Times New Roman" pitchFamily="18" charset="0"/>
                  </a:endParaRPr>
                </a:p>
              </p:txBody>
            </p:sp>
            <p:sp>
              <p:nvSpPr>
                <p:cNvPr id="234564" name="Rectangle 68"/>
                <p:cNvSpPr>
                  <a:spLocks noChangeArrowheads="1"/>
                </p:cNvSpPr>
                <p:nvPr/>
              </p:nvSpPr>
              <p:spPr bwMode="auto">
                <a:xfrm>
                  <a:off x="0" y="1920"/>
                  <a:ext cx="534" cy="86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AU"/>
                </a:p>
              </p:txBody>
            </p:sp>
          </p:grpSp>
          <p:grpSp>
            <p:nvGrpSpPr>
              <p:cNvPr id="21" name="Group 71"/>
              <p:cNvGrpSpPr>
                <a:grpSpLocks/>
              </p:cNvGrpSpPr>
              <p:nvPr/>
            </p:nvGrpSpPr>
            <p:grpSpPr bwMode="auto">
              <a:xfrm>
                <a:off x="534" y="1920"/>
                <a:ext cx="1056" cy="864"/>
                <a:chOff x="534" y="1920"/>
                <a:chExt cx="1056" cy="864"/>
              </a:xfrm>
            </p:grpSpPr>
            <p:sp>
              <p:nvSpPr>
                <p:cNvPr id="234517" name="Rectangle 21"/>
                <p:cNvSpPr>
                  <a:spLocks noChangeArrowheads="1"/>
                </p:cNvSpPr>
                <p:nvPr/>
              </p:nvSpPr>
              <p:spPr bwMode="auto">
                <a:xfrm>
                  <a:off x="577" y="1920"/>
                  <a:ext cx="970" cy="8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AU" sz="1000">
                      <a:cs typeface="Arial" pitchFamily="34" charset="0"/>
                    </a:rPr>
                    <a:t>1. Anabolic Androgenic Steroids -Synthetic protein building chemicals.</a:t>
                  </a:r>
                  <a:endParaRPr lang="en-AU" sz="1200">
                    <a:latin typeface="Arial Unicode MS" pitchFamily="34" charset="-128"/>
                  </a:endParaRPr>
                </a:p>
                <a:p>
                  <a:pPr eaLnBrk="0" hangingPunct="0"/>
                  <a:r>
                    <a:rPr lang="en-AU" sz="1000">
                      <a:cs typeface="Arial" pitchFamily="34" charset="0"/>
                    </a:rPr>
                    <a:t>2. Beta 2 Agonists</a:t>
                  </a:r>
                  <a:endParaRPr lang="en-AU" sz="1200">
                    <a:latin typeface="Arial Unicode MS" pitchFamily="34" charset="-128"/>
                  </a:endParaRPr>
                </a:p>
                <a:p>
                  <a:pPr eaLnBrk="0" hangingPunct="0"/>
                  <a:endParaRPr lang="en-AU" sz="2400">
                    <a:latin typeface="Times New Roman" pitchFamily="18" charset="0"/>
                  </a:endParaRPr>
                </a:p>
              </p:txBody>
            </p:sp>
            <p:sp>
              <p:nvSpPr>
                <p:cNvPr id="234566" name="Rectangle 70"/>
                <p:cNvSpPr>
                  <a:spLocks noChangeArrowheads="1"/>
                </p:cNvSpPr>
                <p:nvPr/>
              </p:nvSpPr>
              <p:spPr bwMode="auto">
                <a:xfrm>
                  <a:off x="534" y="1920"/>
                  <a:ext cx="1056" cy="86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AU"/>
                </a:p>
              </p:txBody>
            </p:sp>
          </p:grpSp>
          <p:grpSp>
            <p:nvGrpSpPr>
              <p:cNvPr id="22" name="Group 73"/>
              <p:cNvGrpSpPr>
                <a:grpSpLocks/>
              </p:cNvGrpSpPr>
              <p:nvPr/>
            </p:nvGrpSpPr>
            <p:grpSpPr bwMode="auto">
              <a:xfrm>
                <a:off x="1590" y="1920"/>
                <a:ext cx="1146" cy="864"/>
                <a:chOff x="1590" y="1920"/>
                <a:chExt cx="1146" cy="864"/>
              </a:xfrm>
            </p:grpSpPr>
            <p:sp>
              <p:nvSpPr>
                <p:cNvPr id="234518" name="Rectangle 22"/>
                <p:cNvSpPr>
                  <a:spLocks noChangeArrowheads="1"/>
                </p:cNvSpPr>
                <p:nvPr/>
              </p:nvSpPr>
              <p:spPr bwMode="auto">
                <a:xfrm>
                  <a:off x="1633" y="1920"/>
                  <a:ext cx="1060" cy="8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AU" sz="1000">
                      <a:cs typeface="Arial" pitchFamily="34" charset="0"/>
                    </a:rPr>
                    <a:t>Increase muscle bulk, power and strength. Training recovery is quicker and training intensity levels can also be higher.</a:t>
                  </a:r>
                  <a:endParaRPr lang="en-AU" sz="1200">
                    <a:latin typeface="Arial Unicode MS" pitchFamily="34" charset="-128"/>
                  </a:endParaRPr>
                </a:p>
                <a:p>
                  <a:pPr eaLnBrk="0" hangingPunct="0"/>
                  <a:endParaRPr lang="en-AU" sz="2400">
                    <a:latin typeface="Times New Roman" pitchFamily="18" charset="0"/>
                  </a:endParaRPr>
                </a:p>
              </p:txBody>
            </p:sp>
            <p:sp>
              <p:nvSpPr>
                <p:cNvPr id="234568" name="Rectangle 72"/>
                <p:cNvSpPr>
                  <a:spLocks noChangeArrowheads="1"/>
                </p:cNvSpPr>
                <p:nvPr/>
              </p:nvSpPr>
              <p:spPr bwMode="auto">
                <a:xfrm>
                  <a:off x="1590" y="1920"/>
                  <a:ext cx="1146" cy="86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AU"/>
                </a:p>
              </p:txBody>
            </p:sp>
          </p:grpSp>
          <p:grpSp>
            <p:nvGrpSpPr>
              <p:cNvPr id="23" name="Group 75"/>
              <p:cNvGrpSpPr>
                <a:grpSpLocks/>
              </p:cNvGrpSpPr>
              <p:nvPr/>
            </p:nvGrpSpPr>
            <p:grpSpPr bwMode="auto">
              <a:xfrm>
                <a:off x="2736" y="1920"/>
                <a:ext cx="879" cy="864"/>
                <a:chOff x="2736" y="1920"/>
                <a:chExt cx="879" cy="864"/>
              </a:xfrm>
            </p:grpSpPr>
            <p:sp>
              <p:nvSpPr>
                <p:cNvPr id="234519" name="Rectangle 23"/>
                <p:cNvSpPr>
                  <a:spLocks noChangeArrowheads="1"/>
                </p:cNvSpPr>
                <p:nvPr/>
              </p:nvSpPr>
              <p:spPr bwMode="auto">
                <a:xfrm>
                  <a:off x="2779" y="1920"/>
                  <a:ext cx="793" cy="8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AU" sz="1000">
                      <a:latin typeface="Times New Roman"/>
                      <a:cs typeface="Arial" pitchFamily="34" charset="0"/>
                    </a:rPr>
                    <a:t>‘</a:t>
                  </a:r>
                  <a:r>
                    <a:rPr lang="en-AU" sz="1000">
                      <a:cs typeface="Arial" pitchFamily="34" charset="0"/>
                    </a:rPr>
                    <a:t>Steroid rage</a:t>
                  </a:r>
                  <a:r>
                    <a:rPr lang="en-AU" sz="1000">
                      <a:latin typeface="Times New Roman"/>
                      <a:cs typeface="Arial" pitchFamily="34" charset="0"/>
                    </a:rPr>
                    <a:t>’</a:t>
                  </a:r>
                  <a:r>
                    <a:rPr lang="en-AU" sz="1000">
                      <a:cs typeface="Arial" pitchFamily="34" charset="0"/>
                    </a:rPr>
                    <a:t>, acne, sudden death, tumours, liver damage, reproductive problems in females.</a:t>
                  </a:r>
                  <a:endParaRPr lang="en-AU" sz="1200">
                    <a:latin typeface="Arial Unicode MS" pitchFamily="34" charset="-128"/>
                  </a:endParaRPr>
                </a:p>
                <a:p>
                  <a:pPr eaLnBrk="0" hangingPunct="0"/>
                  <a:endParaRPr lang="en-AU" sz="2400">
                    <a:latin typeface="Times New Roman" pitchFamily="18" charset="0"/>
                  </a:endParaRPr>
                </a:p>
              </p:txBody>
            </p:sp>
            <p:sp>
              <p:nvSpPr>
                <p:cNvPr id="234570" name="Rectangle 74"/>
                <p:cNvSpPr>
                  <a:spLocks noChangeArrowheads="1"/>
                </p:cNvSpPr>
                <p:nvPr/>
              </p:nvSpPr>
              <p:spPr bwMode="auto">
                <a:xfrm>
                  <a:off x="2736" y="1920"/>
                  <a:ext cx="879" cy="86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AU"/>
                </a:p>
              </p:txBody>
            </p:sp>
          </p:grpSp>
          <p:grpSp>
            <p:nvGrpSpPr>
              <p:cNvPr id="24" name="Group 77"/>
              <p:cNvGrpSpPr>
                <a:grpSpLocks/>
              </p:cNvGrpSpPr>
              <p:nvPr/>
            </p:nvGrpSpPr>
            <p:grpSpPr bwMode="auto">
              <a:xfrm>
                <a:off x="0" y="2784"/>
                <a:ext cx="534" cy="672"/>
                <a:chOff x="0" y="2784"/>
                <a:chExt cx="534" cy="672"/>
              </a:xfrm>
            </p:grpSpPr>
            <p:sp>
              <p:nvSpPr>
                <p:cNvPr id="234520" name="Rectangle 24"/>
                <p:cNvSpPr>
                  <a:spLocks noChangeArrowheads="1"/>
                </p:cNvSpPr>
                <p:nvPr/>
              </p:nvSpPr>
              <p:spPr bwMode="auto">
                <a:xfrm>
                  <a:off x="43" y="2784"/>
                  <a:ext cx="448" cy="6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AU" sz="1000">
                      <a:cs typeface="Arial" pitchFamily="34" charset="0"/>
                    </a:rPr>
                    <a:t>Beta-Blockers</a:t>
                  </a:r>
                  <a:endParaRPr lang="en-AU" sz="1200">
                    <a:latin typeface="Arial Unicode MS" pitchFamily="34" charset="-128"/>
                  </a:endParaRPr>
                </a:p>
                <a:p>
                  <a:pPr eaLnBrk="0" hangingPunct="0"/>
                  <a:endParaRPr lang="en-AU" sz="2400">
                    <a:latin typeface="Times New Roman" pitchFamily="18" charset="0"/>
                  </a:endParaRPr>
                </a:p>
              </p:txBody>
            </p:sp>
            <p:sp>
              <p:nvSpPr>
                <p:cNvPr id="234572" name="Rectangle 76"/>
                <p:cNvSpPr>
                  <a:spLocks noChangeArrowheads="1"/>
                </p:cNvSpPr>
                <p:nvPr/>
              </p:nvSpPr>
              <p:spPr bwMode="auto">
                <a:xfrm>
                  <a:off x="0" y="2784"/>
                  <a:ext cx="534" cy="67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AU"/>
                </a:p>
              </p:txBody>
            </p:sp>
          </p:grpSp>
          <p:grpSp>
            <p:nvGrpSpPr>
              <p:cNvPr id="25" name="Group 79"/>
              <p:cNvGrpSpPr>
                <a:grpSpLocks/>
              </p:cNvGrpSpPr>
              <p:nvPr/>
            </p:nvGrpSpPr>
            <p:grpSpPr bwMode="auto">
              <a:xfrm>
                <a:off x="534" y="2784"/>
                <a:ext cx="1056" cy="672"/>
                <a:chOff x="534" y="2784"/>
                <a:chExt cx="1056" cy="672"/>
              </a:xfrm>
            </p:grpSpPr>
            <p:sp>
              <p:nvSpPr>
                <p:cNvPr id="234521" name="Rectangle 25"/>
                <p:cNvSpPr>
                  <a:spLocks noChangeArrowheads="1"/>
                </p:cNvSpPr>
                <p:nvPr/>
              </p:nvSpPr>
              <p:spPr bwMode="auto">
                <a:xfrm>
                  <a:off x="577" y="2784"/>
                  <a:ext cx="970" cy="6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AU" sz="1000">
                      <a:cs typeface="Arial" pitchFamily="34" charset="0"/>
                    </a:rPr>
                    <a:t>Heart and blood pressure prescription drugs.</a:t>
                  </a:r>
                  <a:endParaRPr lang="en-AU" sz="1200">
                    <a:latin typeface="Arial Unicode MS" pitchFamily="34" charset="-128"/>
                  </a:endParaRPr>
                </a:p>
                <a:p>
                  <a:pPr eaLnBrk="0" hangingPunct="0"/>
                  <a:endParaRPr lang="en-AU" sz="2400">
                    <a:latin typeface="Times New Roman" pitchFamily="18" charset="0"/>
                  </a:endParaRPr>
                </a:p>
              </p:txBody>
            </p:sp>
            <p:sp>
              <p:nvSpPr>
                <p:cNvPr id="234574" name="Rectangle 78"/>
                <p:cNvSpPr>
                  <a:spLocks noChangeArrowheads="1"/>
                </p:cNvSpPr>
                <p:nvPr/>
              </p:nvSpPr>
              <p:spPr bwMode="auto">
                <a:xfrm>
                  <a:off x="534" y="2784"/>
                  <a:ext cx="1056" cy="67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AU"/>
                </a:p>
              </p:txBody>
            </p:sp>
          </p:grpSp>
          <p:grpSp>
            <p:nvGrpSpPr>
              <p:cNvPr id="26" name="Group 81"/>
              <p:cNvGrpSpPr>
                <a:grpSpLocks/>
              </p:cNvGrpSpPr>
              <p:nvPr/>
            </p:nvGrpSpPr>
            <p:grpSpPr bwMode="auto">
              <a:xfrm>
                <a:off x="1590" y="2784"/>
                <a:ext cx="1146" cy="672"/>
                <a:chOff x="1590" y="2784"/>
                <a:chExt cx="1146" cy="672"/>
              </a:xfrm>
            </p:grpSpPr>
            <p:sp>
              <p:nvSpPr>
                <p:cNvPr id="234522" name="Rectangle 26"/>
                <p:cNvSpPr>
                  <a:spLocks noChangeArrowheads="1"/>
                </p:cNvSpPr>
                <p:nvPr/>
              </p:nvSpPr>
              <p:spPr bwMode="auto">
                <a:xfrm>
                  <a:off x="1633" y="2784"/>
                  <a:ext cx="1060" cy="6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AU" sz="1000">
                      <a:cs typeface="Arial" pitchFamily="34" charset="0"/>
                    </a:rPr>
                    <a:t>Used to reduce blood pressure and pre-competition stress </a:t>
                  </a:r>
                  <a:r>
                    <a:rPr lang="en-AU" sz="1000">
                      <a:latin typeface="Times New Roman"/>
                      <a:cs typeface="Arial" pitchFamily="34" charset="0"/>
                    </a:rPr>
                    <a:t>–</a:t>
                  </a:r>
                  <a:r>
                    <a:rPr lang="en-AU" sz="1000">
                      <a:cs typeface="Arial" pitchFamily="34" charset="0"/>
                    </a:rPr>
                    <a:t> relaxation.</a:t>
                  </a:r>
                  <a:endParaRPr lang="en-AU" sz="1200">
                    <a:latin typeface="Arial Unicode MS" pitchFamily="34" charset="-128"/>
                  </a:endParaRPr>
                </a:p>
                <a:p>
                  <a:pPr eaLnBrk="0" hangingPunct="0"/>
                  <a:endParaRPr lang="en-AU" sz="2400">
                    <a:latin typeface="Times New Roman" pitchFamily="18" charset="0"/>
                  </a:endParaRPr>
                </a:p>
              </p:txBody>
            </p:sp>
            <p:sp>
              <p:nvSpPr>
                <p:cNvPr id="234576" name="Rectangle 80"/>
                <p:cNvSpPr>
                  <a:spLocks noChangeArrowheads="1"/>
                </p:cNvSpPr>
                <p:nvPr/>
              </p:nvSpPr>
              <p:spPr bwMode="auto">
                <a:xfrm>
                  <a:off x="1590" y="2784"/>
                  <a:ext cx="1146" cy="67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AU"/>
                </a:p>
              </p:txBody>
            </p:sp>
          </p:grpSp>
          <p:grpSp>
            <p:nvGrpSpPr>
              <p:cNvPr id="27" name="Group 83"/>
              <p:cNvGrpSpPr>
                <a:grpSpLocks/>
              </p:cNvGrpSpPr>
              <p:nvPr/>
            </p:nvGrpSpPr>
            <p:grpSpPr bwMode="auto">
              <a:xfrm>
                <a:off x="2736" y="2784"/>
                <a:ext cx="879" cy="672"/>
                <a:chOff x="2736" y="2784"/>
                <a:chExt cx="879" cy="672"/>
              </a:xfrm>
            </p:grpSpPr>
            <p:sp>
              <p:nvSpPr>
                <p:cNvPr id="234523" name="Rectangle 27"/>
                <p:cNvSpPr>
                  <a:spLocks noChangeArrowheads="1"/>
                </p:cNvSpPr>
                <p:nvPr/>
              </p:nvSpPr>
              <p:spPr bwMode="auto">
                <a:xfrm>
                  <a:off x="2779" y="2784"/>
                  <a:ext cx="793" cy="6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AU" sz="1000">
                      <a:cs typeface="Arial" pitchFamily="34" charset="0"/>
                    </a:rPr>
                    <a:t>Hypotension, hypoglycemia, cardiac failure, asthma severity.</a:t>
                  </a:r>
                  <a:endParaRPr lang="en-AU" sz="1200">
                    <a:latin typeface="Arial Unicode MS" pitchFamily="34" charset="-128"/>
                  </a:endParaRPr>
                </a:p>
                <a:p>
                  <a:pPr eaLnBrk="0" hangingPunct="0"/>
                  <a:endParaRPr lang="en-AU" sz="2400">
                    <a:latin typeface="Times New Roman" pitchFamily="18" charset="0"/>
                  </a:endParaRPr>
                </a:p>
              </p:txBody>
            </p:sp>
            <p:sp>
              <p:nvSpPr>
                <p:cNvPr id="234578" name="Rectangle 82"/>
                <p:cNvSpPr>
                  <a:spLocks noChangeArrowheads="1"/>
                </p:cNvSpPr>
                <p:nvPr/>
              </p:nvSpPr>
              <p:spPr bwMode="auto">
                <a:xfrm>
                  <a:off x="2736" y="2784"/>
                  <a:ext cx="879" cy="67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AU"/>
                </a:p>
              </p:txBody>
            </p:sp>
          </p:grpSp>
          <p:grpSp>
            <p:nvGrpSpPr>
              <p:cNvPr id="28" name="Group 85"/>
              <p:cNvGrpSpPr>
                <a:grpSpLocks/>
              </p:cNvGrpSpPr>
              <p:nvPr/>
            </p:nvGrpSpPr>
            <p:grpSpPr bwMode="auto">
              <a:xfrm>
                <a:off x="0" y="3456"/>
                <a:ext cx="534" cy="672"/>
                <a:chOff x="0" y="3456"/>
                <a:chExt cx="534" cy="672"/>
              </a:xfrm>
            </p:grpSpPr>
            <p:sp>
              <p:nvSpPr>
                <p:cNvPr id="234524" name="Rectangle 28"/>
                <p:cNvSpPr>
                  <a:spLocks noChangeArrowheads="1"/>
                </p:cNvSpPr>
                <p:nvPr/>
              </p:nvSpPr>
              <p:spPr bwMode="auto">
                <a:xfrm>
                  <a:off x="43" y="3456"/>
                  <a:ext cx="448" cy="6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AU" sz="1000">
                      <a:cs typeface="Arial" pitchFamily="34" charset="0"/>
                    </a:rPr>
                    <a:t>Diuretics</a:t>
                  </a:r>
                  <a:endParaRPr lang="en-AU" sz="1200">
                    <a:latin typeface="Arial Unicode MS" pitchFamily="34" charset="-128"/>
                  </a:endParaRPr>
                </a:p>
                <a:p>
                  <a:pPr eaLnBrk="0" hangingPunct="0"/>
                  <a:endParaRPr lang="en-AU" sz="2400">
                    <a:latin typeface="Times New Roman" pitchFamily="18" charset="0"/>
                  </a:endParaRPr>
                </a:p>
              </p:txBody>
            </p:sp>
            <p:sp>
              <p:nvSpPr>
                <p:cNvPr id="234580" name="Rectangle 84"/>
                <p:cNvSpPr>
                  <a:spLocks noChangeArrowheads="1"/>
                </p:cNvSpPr>
                <p:nvPr/>
              </p:nvSpPr>
              <p:spPr bwMode="auto">
                <a:xfrm>
                  <a:off x="0" y="3456"/>
                  <a:ext cx="534" cy="67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AU"/>
                </a:p>
              </p:txBody>
            </p:sp>
          </p:grpSp>
          <p:grpSp>
            <p:nvGrpSpPr>
              <p:cNvPr id="29" name="Group 87"/>
              <p:cNvGrpSpPr>
                <a:grpSpLocks/>
              </p:cNvGrpSpPr>
              <p:nvPr/>
            </p:nvGrpSpPr>
            <p:grpSpPr bwMode="auto">
              <a:xfrm>
                <a:off x="534" y="3456"/>
                <a:ext cx="1056" cy="672"/>
                <a:chOff x="534" y="3456"/>
                <a:chExt cx="1056" cy="672"/>
              </a:xfrm>
            </p:grpSpPr>
            <p:sp>
              <p:nvSpPr>
                <p:cNvPr id="234525" name="Rectangle 29"/>
                <p:cNvSpPr>
                  <a:spLocks noChangeArrowheads="1"/>
                </p:cNvSpPr>
                <p:nvPr/>
              </p:nvSpPr>
              <p:spPr bwMode="auto">
                <a:xfrm>
                  <a:off x="577" y="3456"/>
                  <a:ext cx="970" cy="6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AU" sz="1000">
                      <a:cs typeface="Arial" pitchFamily="34" charset="0"/>
                    </a:rPr>
                    <a:t>Kidney and liver prescription drugs.</a:t>
                  </a:r>
                  <a:endParaRPr lang="en-AU" sz="1200">
                    <a:latin typeface="Arial Unicode MS" pitchFamily="34" charset="-128"/>
                  </a:endParaRPr>
                </a:p>
                <a:p>
                  <a:pPr eaLnBrk="0" hangingPunct="0"/>
                  <a:endParaRPr lang="en-AU" sz="2400">
                    <a:latin typeface="Times New Roman" pitchFamily="18" charset="0"/>
                  </a:endParaRPr>
                </a:p>
              </p:txBody>
            </p:sp>
            <p:sp>
              <p:nvSpPr>
                <p:cNvPr id="234582" name="Rectangle 86"/>
                <p:cNvSpPr>
                  <a:spLocks noChangeArrowheads="1"/>
                </p:cNvSpPr>
                <p:nvPr/>
              </p:nvSpPr>
              <p:spPr bwMode="auto">
                <a:xfrm>
                  <a:off x="534" y="3456"/>
                  <a:ext cx="1056" cy="67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AU"/>
                </a:p>
              </p:txBody>
            </p:sp>
          </p:grpSp>
          <p:grpSp>
            <p:nvGrpSpPr>
              <p:cNvPr id="30" name="Group 89"/>
              <p:cNvGrpSpPr>
                <a:grpSpLocks/>
              </p:cNvGrpSpPr>
              <p:nvPr/>
            </p:nvGrpSpPr>
            <p:grpSpPr bwMode="auto">
              <a:xfrm>
                <a:off x="1590" y="3456"/>
                <a:ext cx="1146" cy="672"/>
                <a:chOff x="1590" y="3456"/>
                <a:chExt cx="1146" cy="672"/>
              </a:xfrm>
            </p:grpSpPr>
            <p:sp>
              <p:nvSpPr>
                <p:cNvPr id="234526" name="Rectangle 30"/>
                <p:cNvSpPr>
                  <a:spLocks noChangeArrowheads="1"/>
                </p:cNvSpPr>
                <p:nvPr/>
              </p:nvSpPr>
              <p:spPr bwMode="auto">
                <a:xfrm>
                  <a:off x="1633" y="3456"/>
                  <a:ext cx="1060" cy="6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AU" sz="1000">
                      <a:cs typeface="Arial" pitchFamily="34" charset="0"/>
                    </a:rPr>
                    <a:t>Weight reduction (water and electrolyte loss). Can be used to dilute illegal substances.</a:t>
                  </a:r>
                  <a:endParaRPr lang="en-AU" sz="1200">
                    <a:latin typeface="Arial Unicode MS" pitchFamily="34" charset="-128"/>
                  </a:endParaRPr>
                </a:p>
                <a:p>
                  <a:pPr eaLnBrk="0" hangingPunct="0"/>
                  <a:endParaRPr lang="en-AU" sz="2400">
                    <a:latin typeface="Times New Roman" pitchFamily="18" charset="0"/>
                  </a:endParaRPr>
                </a:p>
              </p:txBody>
            </p:sp>
            <p:sp>
              <p:nvSpPr>
                <p:cNvPr id="234584" name="Rectangle 88"/>
                <p:cNvSpPr>
                  <a:spLocks noChangeArrowheads="1"/>
                </p:cNvSpPr>
                <p:nvPr/>
              </p:nvSpPr>
              <p:spPr bwMode="auto">
                <a:xfrm>
                  <a:off x="1590" y="3456"/>
                  <a:ext cx="1146" cy="67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AU"/>
                </a:p>
              </p:txBody>
            </p:sp>
          </p:grpSp>
          <p:grpSp>
            <p:nvGrpSpPr>
              <p:cNvPr id="31" name="Group 91"/>
              <p:cNvGrpSpPr>
                <a:grpSpLocks/>
              </p:cNvGrpSpPr>
              <p:nvPr/>
            </p:nvGrpSpPr>
            <p:grpSpPr bwMode="auto">
              <a:xfrm>
                <a:off x="2736" y="3456"/>
                <a:ext cx="879" cy="672"/>
                <a:chOff x="2736" y="3456"/>
                <a:chExt cx="879" cy="672"/>
              </a:xfrm>
            </p:grpSpPr>
            <p:sp>
              <p:nvSpPr>
                <p:cNvPr id="234527" name="Rectangle 31"/>
                <p:cNvSpPr>
                  <a:spLocks noChangeArrowheads="1"/>
                </p:cNvSpPr>
                <p:nvPr/>
              </p:nvSpPr>
              <p:spPr bwMode="auto">
                <a:xfrm>
                  <a:off x="2779" y="3456"/>
                  <a:ext cx="793" cy="6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AU" sz="1000">
                      <a:cs typeface="Arial" pitchFamily="34" charset="0"/>
                    </a:rPr>
                    <a:t>Dehydration, cramps, muscle strains, irregular heart beat.</a:t>
                  </a:r>
                  <a:endParaRPr lang="en-AU" sz="1200">
                    <a:latin typeface="Arial Unicode MS" pitchFamily="34" charset="-128"/>
                  </a:endParaRPr>
                </a:p>
                <a:p>
                  <a:pPr eaLnBrk="0" hangingPunct="0"/>
                  <a:endParaRPr lang="en-AU" sz="2400">
                    <a:latin typeface="Times New Roman" pitchFamily="18" charset="0"/>
                  </a:endParaRPr>
                </a:p>
              </p:txBody>
            </p:sp>
            <p:sp>
              <p:nvSpPr>
                <p:cNvPr id="234586" name="Rectangle 90"/>
                <p:cNvSpPr>
                  <a:spLocks noChangeArrowheads="1"/>
                </p:cNvSpPr>
                <p:nvPr/>
              </p:nvSpPr>
              <p:spPr bwMode="auto">
                <a:xfrm>
                  <a:off x="2736" y="3456"/>
                  <a:ext cx="879" cy="67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AU"/>
                </a:p>
              </p:txBody>
            </p:sp>
          </p:grpSp>
          <p:grpSp>
            <p:nvGrpSpPr>
              <p:cNvPr id="234533" name="Group 93"/>
              <p:cNvGrpSpPr>
                <a:grpSpLocks/>
              </p:cNvGrpSpPr>
              <p:nvPr/>
            </p:nvGrpSpPr>
            <p:grpSpPr bwMode="auto">
              <a:xfrm>
                <a:off x="0" y="4128"/>
                <a:ext cx="534" cy="960"/>
                <a:chOff x="0" y="4128"/>
                <a:chExt cx="534" cy="960"/>
              </a:xfrm>
            </p:grpSpPr>
            <p:sp>
              <p:nvSpPr>
                <p:cNvPr id="234528" name="Rectangle 32"/>
                <p:cNvSpPr>
                  <a:spLocks noChangeArrowheads="1"/>
                </p:cNvSpPr>
                <p:nvPr/>
              </p:nvSpPr>
              <p:spPr bwMode="auto">
                <a:xfrm>
                  <a:off x="43" y="4128"/>
                  <a:ext cx="448" cy="9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AU" sz="1000">
                      <a:cs typeface="Arial" pitchFamily="34" charset="0"/>
                    </a:rPr>
                    <a:t>Peptide and Polypeptide hormones</a:t>
                  </a:r>
                  <a:endParaRPr lang="en-AU" sz="1200">
                    <a:latin typeface="Arial Unicode MS" pitchFamily="34" charset="-128"/>
                  </a:endParaRPr>
                </a:p>
                <a:p>
                  <a:pPr eaLnBrk="0" hangingPunct="0"/>
                  <a:endParaRPr lang="en-AU" sz="2400">
                    <a:latin typeface="Times New Roman" pitchFamily="18" charset="0"/>
                  </a:endParaRPr>
                </a:p>
              </p:txBody>
            </p:sp>
            <p:sp>
              <p:nvSpPr>
                <p:cNvPr id="234588" name="Rectangle 92"/>
                <p:cNvSpPr>
                  <a:spLocks noChangeArrowheads="1"/>
                </p:cNvSpPr>
                <p:nvPr/>
              </p:nvSpPr>
              <p:spPr bwMode="auto">
                <a:xfrm>
                  <a:off x="0" y="4128"/>
                  <a:ext cx="534" cy="96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AU"/>
                </a:p>
              </p:txBody>
            </p:sp>
          </p:grpSp>
          <p:grpSp>
            <p:nvGrpSpPr>
              <p:cNvPr id="234535" name="Group 95"/>
              <p:cNvGrpSpPr>
                <a:grpSpLocks/>
              </p:cNvGrpSpPr>
              <p:nvPr/>
            </p:nvGrpSpPr>
            <p:grpSpPr bwMode="auto">
              <a:xfrm>
                <a:off x="534" y="4128"/>
                <a:ext cx="1056" cy="960"/>
                <a:chOff x="534" y="4128"/>
                <a:chExt cx="1056" cy="960"/>
              </a:xfrm>
            </p:grpSpPr>
            <p:sp>
              <p:nvSpPr>
                <p:cNvPr id="234529" name="Rectangle 33"/>
                <p:cNvSpPr>
                  <a:spLocks noChangeArrowheads="1"/>
                </p:cNvSpPr>
                <p:nvPr/>
              </p:nvSpPr>
              <p:spPr bwMode="auto">
                <a:xfrm>
                  <a:off x="577" y="4128"/>
                  <a:ext cx="970" cy="9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AU" sz="1000">
                      <a:cs typeface="Arial" pitchFamily="34" charset="0"/>
                    </a:rPr>
                    <a:t>Peptide </a:t>
                  </a:r>
                  <a:r>
                    <a:rPr lang="en-AU" sz="1000">
                      <a:latin typeface="Times New Roman"/>
                      <a:cs typeface="Arial" pitchFamily="34" charset="0"/>
                    </a:rPr>
                    <a:t>–</a:t>
                  </a:r>
                  <a:r>
                    <a:rPr lang="en-AU" sz="1000">
                      <a:cs typeface="Arial" pitchFamily="34" charset="0"/>
                    </a:rPr>
                    <a:t> HGH and corticosteroids.</a:t>
                  </a:r>
                  <a:endParaRPr lang="en-AU" sz="1200">
                    <a:latin typeface="Arial Unicode MS" pitchFamily="34" charset="-128"/>
                  </a:endParaRPr>
                </a:p>
                <a:p>
                  <a:pPr eaLnBrk="0" hangingPunct="0"/>
                  <a:r>
                    <a:rPr lang="en-AU" sz="1000">
                      <a:latin typeface="Times New Roman"/>
                      <a:cs typeface="Arial" pitchFamily="34" charset="0"/>
                    </a:rPr>
                    <a:t> </a:t>
                  </a:r>
                  <a:endParaRPr lang="en-AU" sz="1200">
                    <a:latin typeface="Arial Unicode MS" pitchFamily="34" charset="-128"/>
                  </a:endParaRPr>
                </a:p>
                <a:p>
                  <a:pPr eaLnBrk="0" hangingPunct="0"/>
                  <a:r>
                    <a:rPr lang="en-AU" sz="1000">
                      <a:cs typeface="Arial" pitchFamily="34" charset="0"/>
                    </a:rPr>
                    <a:t>Polypeptide </a:t>
                  </a:r>
                  <a:r>
                    <a:rPr lang="en-AU" sz="1000">
                      <a:latin typeface="Times New Roman"/>
                      <a:cs typeface="Arial" pitchFamily="34" charset="0"/>
                    </a:rPr>
                    <a:t>–</a:t>
                  </a:r>
                  <a:r>
                    <a:rPr lang="en-AU" sz="1000">
                      <a:cs typeface="Arial" pitchFamily="34" charset="0"/>
                    </a:rPr>
                    <a:t> Erythroprotein (EPO)</a:t>
                  </a:r>
                  <a:endParaRPr lang="en-AU" sz="1200">
                    <a:latin typeface="Arial Unicode MS" pitchFamily="34" charset="-128"/>
                  </a:endParaRPr>
                </a:p>
                <a:p>
                  <a:pPr eaLnBrk="0" hangingPunct="0"/>
                  <a:endParaRPr lang="en-AU" sz="2400">
                    <a:latin typeface="Times New Roman" pitchFamily="18" charset="0"/>
                  </a:endParaRPr>
                </a:p>
              </p:txBody>
            </p:sp>
            <p:sp>
              <p:nvSpPr>
                <p:cNvPr id="234590" name="Rectangle 94"/>
                <p:cNvSpPr>
                  <a:spLocks noChangeArrowheads="1"/>
                </p:cNvSpPr>
                <p:nvPr/>
              </p:nvSpPr>
              <p:spPr bwMode="auto">
                <a:xfrm>
                  <a:off x="534" y="4128"/>
                  <a:ext cx="1056" cy="96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AU"/>
                </a:p>
              </p:txBody>
            </p:sp>
          </p:grpSp>
          <p:grpSp>
            <p:nvGrpSpPr>
              <p:cNvPr id="234537" name="Group 97"/>
              <p:cNvGrpSpPr>
                <a:grpSpLocks/>
              </p:cNvGrpSpPr>
              <p:nvPr/>
            </p:nvGrpSpPr>
            <p:grpSpPr bwMode="auto">
              <a:xfrm>
                <a:off x="1590" y="4128"/>
                <a:ext cx="1146" cy="960"/>
                <a:chOff x="1590" y="4128"/>
                <a:chExt cx="1146" cy="960"/>
              </a:xfrm>
            </p:grpSpPr>
            <p:sp>
              <p:nvSpPr>
                <p:cNvPr id="234530" name="Rectangle 34"/>
                <p:cNvSpPr>
                  <a:spLocks noChangeArrowheads="1"/>
                </p:cNvSpPr>
                <p:nvPr/>
              </p:nvSpPr>
              <p:spPr bwMode="auto">
                <a:xfrm>
                  <a:off x="1633" y="4128"/>
                  <a:ext cx="1060" cy="9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AU" sz="1000">
                      <a:cs typeface="Arial" pitchFamily="34" charset="0"/>
                    </a:rPr>
                    <a:t>Peptide </a:t>
                  </a:r>
                  <a:r>
                    <a:rPr lang="en-AU" sz="1000">
                      <a:latin typeface="Times New Roman"/>
                      <a:cs typeface="Arial" pitchFamily="34" charset="0"/>
                    </a:rPr>
                    <a:t>–</a:t>
                  </a:r>
                  <a:r>
                    <a:rPr lang="en-AU" sz="1000">
                      <a:cs typeface="Arial" pitchFamily="34" charset="0"/>
                    </a:rPr>
                    <a:t>increase muscle and bone development. Believed to offset the effects of steroids.</a:t>
                  </a:r>
                  <a:endParaRPr lang="en-AU" sz="1200">
                    <a:latin typeface="Arial Unicode MS" pitchFamily="34" charset="-128"/>
                  </a:endParaRPr>
                </a:p>
                <a:p>
                  <a:pPr eaLnBrk="0" hangingPunct="0"/>
                  <a:r>
                    <a:rPr lang="en-AU" sz="1000">
                      <a:cs typeface="Arial" pitchFamily="34" charset="0"/>
                    </a:rPr>
                    <a:t>Polypeptide </a:t>
                  </a:r>
                  <a:r>
                    <a:rPr lang="en-AU" sz="1000">
                      <a:latin typeface="Times New Roman"/>
                      <a:cs typeface="Arial" pitchFamily="34" charset="0"/>
                    </a:rPr>
                    <a:t>–</a:t>
                  </a:r>
                  <a:r>
                    <a:rPr lang="en-AU" sz="1000">
                      <a:cs typeface="Arial" pitchFamily="34" charset="0"/>
                    </a:rPr>
                    <a:t> Increases RBC production.</a:t>
                  </a:r>
                  <a:endParaRPr lang="en-AU" sz="1200">
                    <a:latin typeface="Arial Unicode MS" pitchFamily="34" charset="-128"/>
                  </a:endParaRPr>
                </a:p>
                <a:p>
                  <a:pPr eaLnBrk="0" hangingPunct="0"/>
                  <a:endParaRPr lang="en-AU" sz="2400">
                    <a:latin typeface="Times New Roman" pitchFamily="18" charset="0"/>
                  </a:endParaRPr>
                </a:p>
              </p:txBody>
            </p:sp>
            <p:sp>
              <p:nvSpPr>
                <p:cNvPr id="234592" name="Rectangle 96"/>
                <p:cNvSpPr>
                  <a:spLocks noChangeArrowheads="1"/>
                </p:cNvSpPr>
                <p:nvPr/>
              </p:nvSpPr>
              <p:spPr bwMode="auto">
                <a:xfrm>
                  <a:off x="1590" y="4128"/>
                  <a:ext cx="1146" cy="96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AU"/>
                </a:p>
              </p:txBody>
            </p:sp>
          </p:grpSp>
          <p:grpSp>
            <p:nvGrpSpPr>
              <p:cNvPr id="234539" name="Group 99"/>
              <p:cNvGrpSpPr>
                <a:grpSpLocks/>
              </p:cNvGrpSpPr>
              <p:nvPr/>
            </p:nvGrpSpPr>
            <p:grpSpPr bwMode="auto">
              <a:xfrm>
                <a:off x="2736" y="4128"/>
                <a:ext cx="879" cy="960"/>
                <a:chOff x="2736" y="4128"/>
                <a:chExt cx="879" cy="960"/>
              </a:xfrm>
            </p:grpSpPr>
            <p:sp>
              <p:nvSpPr>
                <p:cNvPr id="234531" name="Rectangle 35"/>
                <p:cNvSpPr>
                  <a:spLocks noChangeArrowheads="1"/>
                </p:cNvSpPr>
                <p:nvPr/>
              </p:nvSpPr>
              <p:spPr bwMode="auto">
                <a:xfrm>
                  <a:off x="2779" y="4128"/>
                  <a:ext cx="793" cy="9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AU" sz="1000">
                      <a:cs typeface="Arial" pitchFamily="34" charset="0"/>
                    </a:rPr>
                    <a:t>Peptide </a:t>
                  </a:r>
                  <a:r>
                    <a:rPr lang="en-AU" sz="1000">
                      <a:latin typeface="Times New Roman"/>
                      <a:cs typeface="Arial" pitchFamily="34" charset="0"/>
                    </a:rPr>
                    <a:t>–</a:t>
                  </a:r>
                  <a:r>
                    <a:rPr lang="en-AU" sz="1000">
                      <a:cs typeface="Arial" pitchFamily="34" charset="0"/>
                    </a:rPr>
                    <a:t> Diabetes, hypotension, decreased immune function, heart failure.</a:t>
                  </a:r>
                  <a:endParaRPr lang="en-AU" sz="1200">
                    <a:latin typeface="Arial Unicode MS" pitchFamily="34" charset="-128"/>
                  </a:endParaRPr>
                </a:p>
                <a:p>
                  <a:pPr eaLnBrk="0" hangingPunct="0"/>
                  <a:r>
                    <a:rPr lang="en-AU" sz="1000">
                      <a:cs typeface="Arial" pitchFamily="34" charset="0"/>
                    </a:rPr>
                    <a:t>Polypeptide </a:t>
                  </a:r>
                  <a:r>
                    <a:rPr lang="en-AU" sz="1000">
                      <a:latin typeface="Times New Roman"/>
                      <a:cs typeface="Arial" pitchFamily="34" charset="0"/>
                    </a:rPr>
                    <a:t>–</a:t>
                  </a:r>
                  <a:r>
                    <a:rPr lang="en-AU" sz="1000">
                      <a:cs typeface="Arial" pitchFamily="34" charset="0"/>
                    </a:rPr>
                    <a:t> Blood transfusion risks. 		</a:t>
                  </a:r>
                  <a:endParaRPr lang="en-AU" sz="1200">
                    <a:latin typeface="Arial Unicode MS" pitchFamily="34" charset="-128"/>
                  </a:endParaRPr>
                </a:p>
                <a:p>
                  <a:pPr eaLnBrk="0" hangingPunct="0"/>
                  <a:endParaRPr lang="en-AU" sz="2400">
                    <a:latin typeface="Times New Roman" pitchFamily="18" charset="0"/>
                  </a:endParaRPr>
                </a:p>
              </p:txBody>
            </p:sp>
            <p:sp>
              <p:nvSpPr>
                <p:cNvPr id="234594" name="Rectangle 98"/>
                <p:cNvSpPr>
                  <a:spLocks noChangeArrowheads="1"/>
                </p:cNvSpPr>
                <p:nvPr/>
              </p:nvSpPr>
              <p:spPr bwMode="auto">
                <a:xfrm>
                  <a:off x="2736" y="4128"/>
                  <a:ext cx="879" cy="96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AU"/>
                </a:p>
              </p:txBody>
            </p:sp>
          </p:grpSp>
        </p:grpSp>
        <p:sp>
          <p:nvSpPr>
            <p:cNvPr id="234597" name="Rectangle 101"/>
            <p:cNvSpPr>
              <a:spLocks noChangeArrowheads="1"/>
            </p:cNvSpPr>
            <p:nvPr/>
          </p:nvSpPr>
          <p:spPr bwMode="auto">
            <a:xfrm>
              <a:off x="-3" y="-3"/>
              <a:ext cx="3621" cy="5094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en-AU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sp>
        <p:nvSpPr>
          <p:cNvPr id="253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>
                <a:latin typeface="Arial" pitchFamily="34" charset="0"/>
              </a:rPr>
              <a:t>Other Ergogenic Practices</a:t>
            </a:r>
          </a:p>
        </p:txBody>
      </p:sp>
      <p:sp>
        <p:nvSpPr>
          <p:cNvPr id="2539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125538"/>
            <a:ext cx="3810000" cy="4741862"/>
          </a:xfrm>
        </p:spPr>
        <p:txBody>
          <a:bodyPr/>
          <a:lstStyle/>
          <a:p>
            <a:pPr marL="0" indent="0">
              <a:lnSpc>
                <a:spcPct val="90000"/>
              </a:lnSpc>
            </a:pPr>
            <a:r>
              <a:rPr lang="en-AU" sz="2000">
                <a:cs typeface="Arial" pitchFamily="34" charset="0"/>
              </a:rPr>
              <a:t>Alcohol, marijuana, </a:t>
            </a:r>
            <a:r>
              <a:rPr lang="en-AU" sz="2000">
                <a:cs typeface="Arial" pitchFamily="34" charset="0"/>
                <a:hlinkClick r:id="" action="ppaction://noaction"/>
              </a:rPr>
              <a:t>local anaesthetics</a:t>
            </a:r>
            <a:r>
              <a:rPr lang="en-AU" sz="2000">
                <a:cs typeface="Arial" pitchFamily="34" charset="0"/>
              </a:rPr>
              <a:t>, corticosteroids (anti-inflammatory) and many pharmacological drugs have restricted use for athletes.</a:t>
            </a:r>
            <a:endParaRPr lang="en-AU" sz="2000"/>
          </a:p>
          <a:p>
            <a:pPr marL="0" indent="0">
              <a:lnSpc>
                <a:spcPct val="90000"/>
              </a:lnSpc>
            </a:pPr>
            <a:r>
              <a:rPr lang="en-AU" sz="2000">
                <a:cs typeface="Arial" pitchFamily="34" charset="0"/>
              </a:rPr>
              <a:t>Blood doping – Removal and re-injecting of blood prior to events. Increases number of RBC in the body – thus improving oxygen delivery. However, considered dangerous due to blood transfers. </a:t>
            </a:r>
            <a:endParaRPr lang="en-AU" sz="2000"/>
          </a:p>
        </p:txBody>
      </p:sp>
      <p:sp>
        <p:nvSpPr>
          <p:cNvPr id="25395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196975"/>
            <a:ext cx="3810000" cy="4594225"/>
          </a:xfrm>
        </p:spPr>
        <p:txBody>
          <a:bodyPr/>
          <a:lstStyle/>
          <a:p>
            <a:pPr marL="0" indent="0">
              <a:lnSpc>
                <a:spcPct val="90000"/>
              </a:lnSpc>
            </a:pPr>
            <a:r>
              <a:rPr lang="en-AU" sz="2000">
                <a:cs typeface="Arial" pitchFamily="34" charset="0"/>
              </a:rPr>
              <a:t>Over the last few years, the greatest interest with regard to erogenic aids has been focused on the effects of performance enhancing drugs. </a:t>
            </a:r>
          </a:p>
          <a:p>
            <a:pPr marL="0" indent="0">
              <a:lnSpc>
                <a:spcPct val="90000"/>
              </a:lnSpc>
            </a:pPr>
            <a:r>
              <a:rPr lang="en-AU" sz="2000">
                <a:cs typeface="Arial" pitchFamily="34" charset="0"/>
              </a:rPr>
              <a:t>The media concentrate on high profile athletes who have been caught using banned drugs. Note. Not all aids benefit everyone.</a:t>
            </a:r>
            <a:r>
              <a:rPr lang="en-AU" sz="2000"/>
              <a:t> 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2000">
                <a:solidFill>
                  <a:srgbClr val="339966"/>
                </a:solidFill>
              </a:rPr>
              <a:t>See table 14.1 p.333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2000">
                <a:solidFill>
                  <a:schemeClr val="tx2"/>
                </a:solidFill>
              </a:rPr>
              <a:t>Coursework 14.1 Laboratory p.335</a:t>
            </a:r>
          </a:p>
          <a:p>
            <a:pPr marL="0" indent="0">
              <a:lnSpc>
                <a:spcPct val="90000"/>
              </a:lnSpc>
              <a:buFontTx/>
              <a:buNone/>
            </a:pPr>
            <a:endParaRPr lang="en-AU" sz="2000">
              <a:solidFill>
                <a:schemeClr val="tx2"/>
              </a:solidFill>
            </a:endParaRPr>
          </a:p>
        </p:txBody>
      </p:sp>
      <p:pic>
        <p:nvPicPr>
          <p:cNvPr id="253957" name="Picture 5" descr="College Embl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  <p:pic>
        <p:nvPicPr>
          <p:cNvPr id="253958" name="Picture 6" descr="AG00315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4800" y="5410200"/>
            <a:ext cx="976313" cy="1101725"/>
          </a:xfrm>
          <a:prstGeom prst="rect">
            <a:avLst/>
          </a:prstGeom>
          <a:noFill/>
        </p:spPr>
      </p:pic>
      <p:pic>
        <p:nvPicPr>
          <p:cNvPr id="253959" name="Picture 7" descr="j033639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29600" y="152400"/>
            <a:ext cx="731838" cy="731838"/>
          </a:xfrm>
          <a:prstGeom prst="rect">
            <a:avLst/>
          </a:prstGeom>
          <a:noFill/>
        </p:spPr>
      </p:pic>
      <p:sp>
        <p:nvSpPr>
          <p:cNvPr id="253960" name="Text Box 8"/>
          <p:cNvSpPr txBox="1">
            <a:spLocks noChangeArrowheads="1"/>
          </p:cNvSpPr>
          <p:nvPr/>
        </p:nvSpPr>
        <p:spPr bwMode="auto">
          <a:xfrm>
            <a:off x="8153400" y="914400"/>
            <a:ext cx="838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AU" sz="2000"/>
              <a:t>p.334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sp>
        <p:nvSpPr>
          <p:cNvPr id="248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sz="3200">
                <a:latin typeface="Arial" pitchFamily="34" charset="0"/>
              </a:rPr>
              <a:t>Legal Dietary Performance Enhancers</a:t>
            </a:r>
          </a:p>
        </p:txBody>
      </p:sp>
      <p:sp>
        <p:nvSpPr>
          <p:cNvPr id="2488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125538"/>
            <a:ext cx="3810000" cy="5199062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en-AU" sz="2400">
                <a:cs typeface="Arial" pitchFamily="34" charset="0"/>
              </a:rPr>
              <a:t> </a:t>
            </a:r>
            <a:r>
              <a:rPr lang="en-AU" sz="2000" b="0">
                <a:cs typeface="Arial" pitchFamily="34" charset="0"/>
              </a:rPr>
              <a:t>Sports Nutrition</a:t>
            </a:r>
          </a:p>
          <a:p>
            <a:pPr marL="0" indent="0">
              <a:lnSpc>
                <a:spcPct val="90000"/>
              </a:lnSpc>
            </a:pPr>
            <a:r>
              <a:rPr lang="en-AU" sz="2000">
                <a:cs typeface="Arial" pitchFamily="34" charset="0"/>
                <a:hlinkClick r:id="" action="ppaction://noaction"/>
              </a:rPr>
              <a:t>Carbohydrate loading</a:t>
            </a:r>
            <a:endParaRPr lang="en-AU" sz="2000">
              <a:cs typeface="Arial" pitchFamily="34" charset="0"/>
            </a:endParaRPr>
          </a:p>
          <a:p>
            <a:pPr marL="0" indent="0">
              <a:lnSpc>
                <a:spcPct val="90000"/>
              </a:lnSpc>
            </a:pPr>
            <a:r>
              <a:rPr lang="en-AU" sz="2000">
                <a:cs typeface="Arial" pitchFamily="34" charset="0"/>
                <a:hlinkClick r:id="" action="ppaction://noaction"/>
              </a:rPr>
              <a:t>Creatine Supplementation </a:t>
            </a:r>
            <a:endParaRPr lang="en-AU" sz="2000">
              <a:cs typeface="Arial" pitchFamily="34" charset="0"/>
            </a:endParaRPr>
          </a:p>
          <a:p>
            <a:pPr marL="0" indent="0">
              <a:lnSpc>
                <a:spcPct val="90000"/>
              </a:lnSpc>
            </a:pPr>
            <a:r>
              <a:rPr lang="en-AU" sz="2000">
                <a:cs typeface="Arial" pitchFamily="34" charset="0"/>
                <a:hlinkClick r:id="" action="ppaction://noaction"/>
              </a:rPr>
              <a:t>Colostrum</a:t>
            </a:r>
            <a:r>
              <a:rPr lang="en-AU" sz="2000">
                <a:cs typeface="Arial" pitchFamily="34" charset="0"/>
              </a:rPr>
              <a:t> and </a:t>
            </a:r>
            <a:r>
              <a:rPr lang="en-AU" sz="2000">
                <a:cs typeface="Arial" pitchFamily="34" charset="0"/>
                <a:hlinkClick r:id="" action="ppaction://noaction"/>
              </a:rPr>
              <a:t>Amino acids</a:t>
            </a:r>
            <a:endParaRPr lang="en-AU" sz="2000">
              <a:cs typeface="Arial" pitchFamily="34" charset="0"/>
            </a:endParaRPr>
          </a:p>
          <a:p>
            <a:pPr marL="0" indent="0">
              <a:lnSpc>
                <a:spcPct val="90000"/>
              </a:lnSpc>
            </a:pPr>
            <a:r>
              <a:rPr lang="en-AU" sz="2000">
                <a:cs typeface="Arial" pitchFamily="34" charset="0"/>
                <a:hlinkClick r:id="" action="ppaction://noaction"/>
              </a:rPr>
              <a:t>Caffeine</a:t>
            </a:r>
            <a:r>
              <a:rPr lang="en-AU" sz="2000">
                <a:cs typeface="Arial" pitchFamily="34" charset="0"/>
              </a:rPr>
              <a:t> </a:t>
            </a:r>
          </a:p>
          <a:p>
            <a:pPr marL="0" indent="0">
              <a:lnSpc>
                <a:spcPct val="90000"/>
              </a:lnSpc>
            </a:pPr>
            <a:r>
              <a:rPr lang="en-AU" sz="2000">
                <a:cs typeface="Arial" pitchFamily="34" charset="0"/>
                <a:hlinkClick r:id="" action="ppaction://noaction"/>
              </a:rPr>
              <a:t>Fluid replacement and carbonation (sports drinks). </a:t>
            </a:r>
            <a:endParaRPr lang="en-AU" sz="2000">
              <a:cs typeface="Arial" pitchFamily="34" charset="0"/>
            </a:endParaRPr>
          </a:p>
          <a:p>
            <a:pPr marL="0" indent="0">
              <a:lnSpc>
                <a:spcPct val="90000"/>
              </a:lnSpc>
            </a:pPr>
            <a:r>
              <a:rPr lang="en-AU" sz="2000">
                <a:cs typeface="Arial" pitchFamily="34" charset="0"/>
                <a:hlinkClick r:id="" action="ppaction://noaction"/>
              </a:rPr>
              <a:t>Vitamin/mineral supplements</a:t>
            </a:r>
          </a:p>
          <a:p>
            <a:pPr marL="0" indent="0">
              <a:lnSpc>
                <a:spcPct val="90000"/>
              </a:lnSpc>
            </a:pPr>
            <a:r>
              <a:rPr lang="en-AU" sz="2000">
                <a:cs typeface="Arial" pitchFamily="34" charset="0"/>
                <a:hlinkClick r:id="" action="ppaction://noaction"/>
              </a:rPr>
              <a:t>Glycerol, Iron and Bicarbonate </a:t>
            </a:r>
            <a:endParaRPr lang="en-AU" sz="2000">
              <a:cs typeface="Arial" pitchFamily="34" charset="0"/>
            </a:endParaRP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2000">
                <a:cs typeface="Arial" pitchFamily="34" charset="0"/>
              </a:rPr>
              <a:t>Athletes need to be careful as some pharmaceutical products may contain banned substances. </a:t>
            </a:r>
          </a:p>
          <a:p>
            <a:pPr marL="0" indent="0">
              <a:lnSpc>
                <a:spcPct val="90000"/>
              </a:lnSpc>
              <a:buFontTx/>
              <a:buNone/>
            </a:pPr>
            <a:endParaRPr lang="en-AU" sz="2000">
              <a:cs typeface="Arial" pitchFamily="34" charset="0"/>
            </a:endParaRPr>
          </a:p>
        </p:txBody>
      </p:sp>
      <p:sp>
        <p:nvSpPr>
          <p:cNvPr id="248837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125538"/>
            <a:ext cx="3810000" cy="4741862"/>
          </a:xfrm>
        </p:spPr>
        <p:txBody>
          <a:bodyPr/>
          <a:lstStyle/>
          <a:p>
            <a:pPr marL="0" indent="0">
              <a:lnSpc>
                <a:spcPct val="90000"/>
              </a:lnSpc>
            </a:pPr>
            <a:r>
              <a:rPr lang="en-AU" sz="2000">
                <a:cs typeface="Arial" pitchFamily="34" charset="0"/>
              </a:rPr>
              <a:t>Note. A balanced diet contains most of our vitamin/mineral needs. 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The use of legal performance enhancing practices can cause side effects. 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This is known as medico-legal issue </a:t>
            </a:r>
          </a:p>
          <a:p>
            <a:pPr marL="0" indent="0">
              <a:lnSpc>
                <a:spcPct val="90000"/>
              </a:lnSpc>
            </a:pPr>
            <a:r>
              <a:rPr lang="en-AU" sz="2000"/>
              <a:t>eg. Creatine supplements are commonly used in US senior-high school sporting teams. Litigation is very against coaches who directed the athlete to take the supplement who suffers side effects.</a:t>
            </a:r>
          </a:p>
          <a:p>
            <a:pPr marL="0" indent="0">
              <a:lnSpc>
                <a:spcPct val="90000"/>
              </a:lnSpc>
            </a:pPr>
            <a:endParaRPr lang="en-AU" sz="2000"/>
          </a:p>
          <a:p>
            <a:pPr marL="0" indent="0">
              <a:lnSpc>
                <a:spcPct val="90000"/>
              </a:lnSpc>
            </a:pPr>
            <a:endParaRPr lang="en-AU" sz="2000">
              <a:cs typeface="Arial" pitchFamily="34" charset="0"/>
            </a:endParaRPr>
          </a:p>
        </p:txBody>
      </p:sp>
      <p:pic>
        <p:nvPicPr>
          <p:cNvPr id="248836" name="Picture 4" descr="College Embl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sp>
        <p:nvSpPr>
          <p:cNvPr id="233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sz="3200">
                <a:latin typeface="Arial" pitchFamily="34" charset="0"/>
              </a:rPr>
              <a:t>Performance Enhancing Substances</a:t>
            </a:r>
          </a:p>
        </p:txBody>
      </p:sp>
      <p:sp>
        <p:nvSpPr>
          <p:cNvPr id="2334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990600"/>
            <a:ext cx="3922713" cy="541020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AU" sz="2000">
                <a:cs typeface="Arial" pitchFamily="34" charset="0"/>
              </a:rPr>
              <a:t>An erogenic aid is any substance or technique that improves or is thought to improve physical performance.</a:t>
            </a:r>
          </a:p>
          <a:p>
            <a:pPr marL="0" indent="0">
              <a:buFontTx/>
              <a:buNone/>
            </a:pPr>
            <a:r>
              <a:rPr lang="en-AU" sz="2000">
                <a:cs typeface="Arial" pitchFamily="34" charset="0"/>
              </a:rPr>
              <a:t>Often called ‘doping’ however not all aids are illegal. </a:t>
            </a:r>
          </a:p>
          <a:p>
            <a:pPr marL="0" indent="0">
              <a:buFontTx/>
              <a:buNone/>
            </a:pPr>
            <a:r>
              <a:rPr lang="en-AU" sz="2000">
                <a:cs typeface="Arial" pitchFamily="34" charset="0"/>
              </a:rPr>
              <a:t>The word doping is probably derived from the Dutch word </a:t>
            </a:r>
            <a:r>
              <a:rPr lang="en-AU" sz="2000" i="1">
                <a:cs typeface="Arial" pitchFamily="34" charset="0"/>
              </a:rPr>
              <a:t>dop</a:t>
            </a:r>
            <a:r>
              <a:rPr lang="en-AU" sz="2000">
                <a:cs typeface="Arial" pitchFamily="34" charset="0"/>
              </a:rPr>
              <a:t>, the name of an alcoholic beverage made of grape skins used by Zulu warriors in order to enhance their prowess in battle. </a:t>
            </a:r>
          </a:p>
          <a:p>
            <a:pPr marL="0" indent="0">
              <a:buFontTx/>
              <a:buNone/>
            </a:pPr>
            <a:r>
              <a:rPr lang="en-AU" sz="2000">
                <a:cs typeface="Arial" pitchFamily="34" charset="0"/>
              </a:rPr>
              <a:t>Ergogenic means ‘work-producing’.</a:t>
            </a:r>
            <a:r>
              <a:rPr lang="en-AU" sz="2800">
                <a:cs typeface="Arial" pitchFamily="34" charset="0"/>
              </a:rPr>
              <a:t> </a:t>
            </a:r>
          </a:p>
        </p:txBody>
      </p:sp>
      <p:pic>
        <p:nvPicPr>
          <p:cNvPr id="233477" name="Picture 5" descr="College Embl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  <p:sp>
        <p:nvSpPr>
          <p:cNvPr id="233480" name="Rectangle 8"/>
          <p:cNvSpPr>
            <a:spLocks noChangeArrowheads="1"/>
          </p:cNvSpPr>
          <p:nvPr/>
        </p:nvSpPr>
        <p:spPr bwMode="auto">
          <a:xfrm>
            <a:off x="1600200" y="2105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AU"/>
          </a:p>
        </p:txBody>
      </p:sp>
      <p:pic>
        <p:nvPicPr>
          <p:cNvPr id="233481" name="Picture 9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2057400"/>
            <a:ext cx="4114800" cy="3886200"/>
          </a:xfrm>
          <a:noFill/>
          <a:ln>
            <a:solidFill>
              <a:srgbClr val="99CC00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sp>
        <p:nvSpPr>
          <p:cNvPr id="260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>
                <a:latin typeface="Arial" pitchFamily="34" charset="0"/>
              </a:rPr>
              <a:t>Anti-Doping Initiatives</a:t>
            </a:r>
          </a:p>
        </p:txBody>
      </p:sp>
      <p:sp>
        <p:nvSpPr>
          <p:cNvPr id="2600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125538"/>
            <a:ext cx="3810000" cy="4589462"/>
          </a:xfrm>
        </p:spPr>
        <p:txBody>
          <a:bodyPr/>
          <a:lstStyle/>
          <a:p>
            <a:pPr marL="0" indent="0">
              <a:lnSpc>
                <a:spcPct val="90000"/>
              </a:lnSpc>
            </a:pPr>
            <a:r>
              <a:rPr lang="en-AU" sz="1600"/>
              <a:t>Drugs have been used as early as 400BC in the ancient Greek games.</a:t>
            </a:r>
          </a:p>
          <a:p>
            <a:pPr marL="0" indent="0">
              <a:lnSpc>
                <a:spcPct val="90000"/>
              </a:lnSpc>
            </a:pPr>
            <a:r>
              <a:rPr lang="en-AU" sz="1600"/>
              <a:t>The Romans used mixtures of plant extracts and herbs in gladiators and chariot horses.</a:t>
            </a:r>
          </a:p>
          <a:p>
            <a:pPr marL="0" indent="0">
              <a:lnSpc>
                <a:spcPct val="90000"/>
              </a:lnSpc>
            </a:pPr>
            <a:r>
              <a:rPr lang="en-AU" sz="1600"/>
              <a:t>Athlete commonly used drugs until drug testing was introduced in the late 1960’s.</a:t>
            </a:r>
          </a:p>
          <a:p>
            <a:pPr marL="0" indent="0">
              <a:lnSpc>
                <a:spcPct val="90000"/>
              </a:lnSpc>
            </a:pPr>
            <a:r>
              <a:rPr lang="en-AU" sz="1600"/>
              <a:t>Modern doping began in 1935 when the Nazi’s used testosterone injections in their athlete’s 1936 team. Later used by the Soviets.</a:t>
            </a:r>
          </a:p>
          <a:p>
            <a:pPr marL="0" indent="0">
              <a:lnSpc>
                <a:spcPct val="90000"/>
              </a:lnSpc>
            </a:pPr>
            <a:r>
              <a:rPr lang="en-AU" sz="1600"/>
              <a:t>Those involved has ‘turned a blind eye’ to the side effects and ethical implications of taking drugs.</a:t>
            </a:r>
          </a:p>
          <a:p>
            <a:pPr marL="0" indent="0">
              <a:lnSpc>
                <a:spcPct val="90000"/>
              </a:lnSpc>
            </a:pPr>
            <a:r>
              <a:rPr lang="en-AU" sz="1600"/>
              <a:t>After drug use was wide spread at the 1952 and 1956 Olympics, countries spoke out against performance aids and their side effects </a:t>
            </a:r>
          </a:p>
        </p:txBody>
      </p:sp>
      <p:sp>
        <p:nvSpPr>
          <p:cNvPr id="26010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196975"/>
            <a:ext cx="3810000" cy="4518025"/>
          </a:xfrm>
        </p:spPr>
        <p:txBody>
          <a:bodyPr/>
          <a:lstStyle/>
          <a:p>
            <a:pPr marL="0" indent="0">
              <a:lnSpc>
                <a:spcPct val="90000"/>
              </a:lnSpc>
            </a:pPr>
            <a:r>
              <a:rPr lang="en-AU" sz="1600"/>
              <a:t>Anti-doping development took place in 1960 in Europe.</a:t>
            </a:r>
          </a:p>
          <a:p>
            <a:pPr marL="0" indent="0">
              <a:lnSpc>
                <a:spcPct val="90000"/>
              </a:lnSpc>
            </a:pPr>
            <a:r>
              <a:rPr lang="en-AU" sz="1600"/>
              <a:t>The televised death of drug taker Tommy Simpson in 1967 (below) shook the athletics world. </a:t>
            </a:r>
          </a:p>
          <a:p>
            <a:pPr marL="0" indent="0">
              <a:lnSpc>
                <a:spcPct val="90000"/>
              </a:lnSpc>
            </a:pPr>
            <a:r>
              <a:rPr lang="en-AU" sz="1600"/>
              <a:t>The IOC then become actively involved.</a:t>
            </a:r>
          </a:p>
          <a:p>
            <a:pPr marL="0" indent="0">
              <a:lnSpc>
                <a:spcPct val="90000"/>
              </a:lnSpc>
            </a:pPr>
            <a:r>
              <a:rPr lang="en-AU" sz="1600"/>
              <a:t>First drug tests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1600"/>
              <a:t>     were conducted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1600"/>
              <a:t>     at the 1968 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1600"/>
              <a:t>     Olympics</a:t>
            </a:r>
          </a:p>
          <a:p>
            <a:pPr marL="0" indent="0">
              <a:lnSpc>
                <a:spcPct val="90000"/>
              </a:lnSpc>
            </a:pPr>
            <a:r>
              <a:rPr lang="en-AU" sz="1600"/>
              <a:t>A list of banned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1600"/>
              <a:t>    substances was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1600"/>
              <a:t>    constructed by the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1600"/>
              <a:t>    IOC. </a:t>
            </a:r>
          </a:p>
        </p:txBody>
      </p:sp>
      <p:pic>
        <p:nvPicPr>
          <p:cNvPr id="260101" name="Picture 5" descr="College Embl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  <p:pic>
        <p:nvPicPr>
          <p:cNvPr id="2601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025" y="3573463"/>
            <a:ext cx="1981200" cy="2830512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>
                <a:latin typeface="Arial" pitchFamily="34" charset="0"/>
              </a:rPr>
              <a:t>Anti-Doping Initiatives (2)</a:t>
            </a:r>
          </a:p>
        </p:txBody>
      </p:sp>
      <p:sp>
        <p:nvSpPr>
          <p:cNvPr id="261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196975"/>
            <a:ext cx="3810000" cy="4441825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90000"/>
              </a:lnSpc>
            </a:pPr>
            <a:r>
              <a:rPr lang="en-AU" sz="1600"/>
              <a:t>The USA developed a synthetic form of testosterone called anabolic steroids in 1955.</a:t>
            </a:r>
          </a:p>
          <a:p>
            <a:pPr marL="0" indent="0">
              <a:lnSpc>
                <a:spcPct val="90000"/>
              </a:lnSpc>
            </a:pPr>
            <a:r>
              <a:rPr lang="en-AU" sz="1600"/>
              <a:t>Athletes continued to take drugs during the 1960s and 70s.</a:t>
            </a:r>
          </a:p>
          <a:p>
            <a:pPr marL="0" indent="0">
              <a:lnSpc>
                <a:spcPct val="90000"/>
              </a:lnSpc>
            </a:pPr>
            <a:r>
              <a:rPr lang="en-AU" sz="1600"/>
              <a:t>The East Germans had a heavy drop taking protocol and were very ‘successful’ at international competitions (See Heidi Krieger).</a:t>
            </a:r>
          </a:p>
          <a:p>
            <a:pPr marL="0" indent="0">
              <a:lnSpc>
                <a:spcPct val="90000"/>
              </a:lnSpc>
            </a:pPr>
            <a:r>
              <a:rPr lang="en-AU" sz="1600"/>
              <a:t>Coaches and athletes worked out methods of ‘beating’ the drug tests</a:t>
            </a:r>
          </a:p>
          <a:p>
            <a:pPr marL="0" indent="0">
              <a:lnSpc>
                <a:spcPct val="90000"/>
              </a:lnSpc>
            </a:pPr>
            <a:r>
              <a:rPr lang="en-AU" sz="1600"/>
              <a:t>The 1980’s saw the introduction of human growth hormones (GBH) and synthetic GBH. Both were undetectable</a:t>
            </a:r>
          </a:p>
          <a:p>
            <a:pPr marL="0" indent="0">
              <a:lnSpc>
                <a:spcPct val="90000"/>
              </a:lnSpc>
            </a:pPr>
            <a:r>
              <a:rPr lang="en-AU" sz="1600"/>
              <a:t>In the 1990’s, erythropoietin  (EPO) became the drug of choice. It is very hard to detect as it is a naturally occurring hormone. Sydney 2000 was the first accurate EPO test.</a:t>
            </a:r>
          </a:p>
        </p:txBody>
      </p:sp>
      <p:sp>
        <p:nvSpPr>
          <p:cNvPr id="26112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196975"/>
            <a:ext cx="3810000" cy="4441825"/>
          </a:xfrm>
        </p:spPr>
        <p:txBody>
          <a:bodyPr/>
          <a:lstStyle/>
          <a:p>
            <a:pPr marL="0" indent="0">
              <a:lnSpc>
                <a:spcPct val="90000"/>
              </a:lnSpc>
            </a:pPr>
            <a:r>
              <a:rPr lang="en-AU" sz="1600"/>
              <a:t>Analytical measures such as gas chromatography and mass spectrometry where therefore introduced. </a:t>
            </a:r>
          </a:p>
          <a:p>
            <a:pPr marL="0" indent="0">
              <a:lnSpc>
                <a:spcPct val="90000"/>
              </a:lnSpc>
            </a:pPr>
            <a:r>
              <a:rPr lang="en-AU" sz="1600"/>
              <a:t>Ben Johnson was famously stripped of his 1988 100m gold medal for steroid use.</a:t>
            </a:r>
          </a:p>
          <a:p>
            <a:pPr marL="0" indent="0">
              <a:lnSpc>
                <a:spcPct val="90000"/>
              </a:lnSpc>
            </a:pPr>
            <a:r>
              <a:rPr lang="en-AU" sz="1600"/>
              <a:t>Procedures and standards for laboratories were set up by the IOC</a:t>
            </a:r>
          </a:p>
          <a:p>
            <a:pPr marL="0" indent="0">
              <a:lnSpc>
                <a:spcPct val="90000"/>
              </a:lnSpc>
            </a:pPr>
            <a:r>
              <a:rPr lang="en-AU" sz="1600"/>
              <a:t>In 1999 the World Anti-Doping Agency (</a:t>
            </a:r>
            <a:r>
              <a:rPr lang="en-AU" sz="1600">
                <a:hlinkClick r:id="rId2"/>
              </a:rPr>
              <a:t>WADA</a:t>
            </a:r>
            <a:r>
              <a:rPr lang="en-AU" sz="1600"/>
              <a:t>) was established after the drug taking in the tour de France scandal.</a:t>
            </a:r>
          </a:p>
          <a:p>
            <a:pPr marL="0" indent="0">
              <a:lnSpc>
                <a:spcPct val="90000"/>
              </a:lnSpc>
            </a:pPr>
            <a:r>
              <a:rPr lang="en-AU" sz="1600"/>
              <a:t>In 2003 all major federations and governments signed a Anti-doping code.</a:t>
            </a:r>
          </a:p>
          <a:p>
            <a:pPr marL="0" indent="0">
              <a:lnSpc>
                <a:spcPct val="90000"/>
              </a:lnSpc>
            </a:pPr>
            <a:r>
              <a:rPr lang="en-AU" sz="1600"/>
              <a:t>In the 2004 Olympic games: 3000 drug tests were conducted with 23 athletes being found positive of banned drugs.</a:t>
            </a:r>
          </a:p>
        </p:txBody>
      </p:sp>
      <p:pic>
        <p:nvPicPr>
          <p:cNvPr id="261125" name="Picture 5" descr="College Emble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  <p:pic>
        <p:nvPicPr>
          <p:cNvPr id="261132" name="Picture 12" descr="logo_interna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550" y="5757863"/>
            <a:ext cx="1006475" cy="906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pic>
        <p:nvPicPr>
          <p:cNvPr id="262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2147" name="Picture 3" descr="College Emble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5867400"/>
            <a:ext cx="762000" cy="7381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>
                <a:latin typeface="Arial" pitchFamily="34" charset="0"/>
              </a:rPr>
              <a:t>Why do Athletes take Drugs?</a:t>
            </a:r>
          </a:p>
        </p:txBody>
      </p:sp>
      <p:sp>
        <p:nvSpPr>
          <p:cNvPr id="2570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196975"/>
            <a:ext cx="3810000" cy="4975225"/>
          </a:xfrm>
        </p:spPr>
        <p:txBody>
          <a:bodyPr/>
          <a:lstStyle/>
          <a:p>
            <a:pPr marL="0" indent="0" algn="just">
              <a:lnSpc>
                <a:spcPct val="90000"/>
              </a:lnSpc>
            </a:pPr>
            <a:r>
              <a:rPr lang="en-AU" sz="2000">
                <a:cs typeface="Arial" pitchFamily="34" charset="0"/>
              </a:rPr>
              <a:t>Self – Ego compels them to be successful</a:t>
            </a:r>
            <a:endParaRPr lang="en-AU" sz="2000"/>
          </a:p>
          <a:p>
            <a:pPr marL="0" indent="0" algn="just">
              <a:lnSpc>
                <a:spcPct val="90000"/>
              </a:lnSpc>
            </a:pPr>
            <a:r>
              <a:rPr lang="en-AU" sz="2000">
                <a:cs typeface="Arial" pitchFamily="34" charset="0"/>
              </a:rPr>
              <a:t>Coach, family, peers, spectators – Pressure to succeed</a:t>
            </a:r>
            <a:endParaRPr lang="en-AU" sz="2000"/>
          </a:p>
          <a:p>
            <a:pPr marL="0" indent="0" algn="just">
              <a:lnSpc>
                <a:spcPct val="90000"/>
              </a:lnSpc>
            </a:pPr>
            <a:r>
              <a:rPr lang="en-AU" sz="2000">
                <a:cs typeface="Arial" pitchFamily="34" charset="0"/>
              </a:rPr>
              <a:t>Media – Wanting to be successful sports ‘star’.</a:t>
            </a:r>
            <a:endParaRPr lang="en-AU" sz="2000"/>
          </a:p>
          <a:p>
            <a:pPr marL="0" indent="0" algn="just">
              <a:lnSpc>
                <a:spcPct val="90000"/>
              </a:lnSpc>
            </a:pPr>
            <a:r>
              <a:rPr lang="en-AU" sz="2000">
                <a:cs typeface="Arial" pitchFamily="34" charset="0"/>
              </a:rPr>
              <a:t>Promotion/financial rewards – Cutting corners to succeed</a:t>
            </a:r>
            <a:endParaRPr lang="en-AU" sz="2000"/>
          </a:p>
          <a:p>
            <a:pPr marL="0" indent="0" algn="just">
              <a:lnSpc>
                <a:spcPct val="90000"/>
              </a:lnSpc>
            </a:pPr>
            <a:r>
              <a:rPr lang="en-AU" sz="2000">
                <a:cs typeface="Arial" pitchFamily="34" charset="0"/>
              </a:rPr>
              <a:t>Social – To stand out from other competitors</a:t>
            </a:r>
            <a:endParaRPr lang="en-AU" sz="2000"/>
          </a:p>
          <a:p>
            <a:pPr marL="0" indent="0">
              <a:lnSpc>
                <a:spcPct val="90000"/>
              </a:lnSpc>
            </a:pPr>
            <a:r>
              <a:rPr lang="en-AU" sz="2000">
                <a:cs typeface="Arial" pitchFamily="34" charset="0"/>
              </a:rPr>
              <a:t>National Recognition – Wanting to represent country; highest level of sport.</a:t>
            </a:r>
            <a:r>
              <a:rPr lang="en-AU" sz="2000"/>
              <a:t> </a:t>
            </a:r>
          </a:p>
          <a:p>
            <a:pPr marL="0" indent="0">
              <a:lnSpc>
                <a:spcPct val="90000"/>
              </a:lnSpc>
            </a:pPr>
            <a:endParaRPr lang="en-AU" sz="2000"/>
          </a:p>
        </p:txBody>
      </p:sp>
      <p:sp>
        <p:nvSpPr>
          <p:cNvPr id="257034" name="Rectangle 10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268413"/>
            <a:ext cx="3810000" cy="4827587"/>
          </a:xfrm>
        </p:spPr>
        <p:txBody>
          <a:bodyPr/>
          <a:lstStyle/>
          <a:p>
            <a:pPr marL="0" indent="0"/>
            <a:r>
              <a:rPr lang="en-AU" sz="2000"/>
              <a:t>Physical advantage – Strength and muscle mass (Steroids, anabolic agents)</a:t>
            </a:r>
          </a:p>
          <a:p>
            <a:pPr marL="0" indent="0"/>
            <a:r>
              <a:rPr lang="en-AU" sz="2000"/>
              <a:t>Counteract undesirable side effects (Hormones)</a:t>
            </a:r>
          </a:p>
          <a:p>
            <a:pPr marL="0" indent="0"/>
            <a:r>
              <a:rPr lang="en-AU" sz="2000"/>
              <a:t>Mask the presence of banned substances (Diuretics)</a:t>
            </a:r>
          </a:p>
          <a:p>
            <a:pPr marL="0" indent="0"/>
            <a:r>
              <a:rPr lang="en-AU" sz="2000"/>
              <a:t>Increase alertness and/or aggressiveness (Caffeine/ Amphetamines)</a:t>
            </a:r>
          </a:p>
          <a:p>
            <a:pPr marL="0" indent="0"/>
            <a:r>
              <a:rPr lang="en-AU" sz="2000"/>
              <a:t>Reduce pain (Narcotics)</a:t>
            </a:r>
          </a:p>
          <a:p>
            <a:pPr marL="0" indent="0"/>
            <a:endParaRPr lang="en-AU" sz="2000"/>
          </a:p>
        </p:txBody>
      </p:sp>
      <p:pic>
        <p:nvPicPr>
          <p:cNvPr id="257032" name="Picture 8" descr="College Embl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  <p:pic>
        <p:nvPicPr>
          <p:cNvPr id="257035" name="Picture 11" descr="BD06493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6600" y="5638800"/>
            <a:ext cx="1809750" cy="99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sp>
        <p:nvSpPr>
          <p:cNvPr id="254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>
                <a:latin typeface="Arial" pitchFamily="34" charset="0"/>
              </a:rPr>
              <a:t>Drug Testing</a:t>
            </a:r>
          </a:p>
        </p:txBody>
      </p:sp>
      <p:sp>
        <p:nvSpPr>
          <p:cNvPr id="2549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268413"/>
            <a:ext cx="3810000" cy="4446587"/>
          </a:xfrm>
        </p:spPr>
        <p:txBody>
          <a:bodyPr/>
          <a:lstStyle/>
          <a:p>
            <a:pPr marL="0" indent="0" algn="just">
              <a:lnSpc>
                <a:spcPct val="90000"/>
              </a:lnSpc>
              <a:buFontTx/>
              <a:buNone/>
            </a:pPr>
            <a:r>
              <a:rPr lang="en-AU" sz="2000">
                <a:cs typeface="Arial" pitchFamily="34" charset="0"/>
              </a:rPr>
              <a:t>Conducted by ‘Australian Sports Drug Agency’ ASDA.</a:t>
            </a:r>
            <a:endParaRPr lang="en-AU" sz="2000"/>
          </a:p>
          <a:p>
            <a:pPr marL="0" indent="0" algn="just">
              <a:lnSpc>
                <a:spcPct val="90000"/>
              </a:lnSpc>
            </a:pPr>
            <a:r>
              <a:rPr lang="en-AU" sz="2000">
                <a:cs typeface="Arial" pitchFamily="34" charset="0"/>
              </a:rPr>
              <a:t>Urine tests are conducted either at competitions or training.</a:t>
            </a:r>
            <a:endParaRPr lang="en-AU" sz="2000"/>
          </a:p>
          <a:p>
            <a:pPr marL="0" indent="0" algn="just">
              <a:lnSpc>
                <a:spcPct val="90000"/>
              </a:lnSpc>
            </a:pPr>
            <a:r>
              <a:rPr lang="en-AU" sz="2000">
                <a:cs typeface="Arial" pitchFamily="34" charset="0"/>
              </a:rPr>
              <a:t>No notice is given to athletes prior to the testing who are selected at random. </a:t>
            </a:r>
            <a:endParaRPr lang="en-AU" sz="2000"/>
          </a:p>
          <a:p>
            <a:pPr marL="0" indent="0" algn="just">
              <a:lnSpc>
                <a:spcPct val="90000"/>
              </a:lnSpc>
            </a:pPr>
            <a:r>
              <a:rPr lang="en-AU" sz="2000">
                <a:cs typeface="Arial" pitchFamily="34" charset="0"/>
              </a:rPr>
              <a:t>Two samples are taken to verify the initial testing procedure.</a:t>
            </a:r>
            <a:endParaRPr lang="en-AU" sz="2000"/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2000">
                <a:cs typeface="Arial" pitchFamily="34" charset="0"/>
              </a:rPr>
              <a:t>No reliable blood tests are used to detect banned drugs.</a:t>
            </a:r>
            <a:r>
              <a:rPr lang="en-AU" sz="2000"/>
              <a:t> </a:t>
            </a:r>
          </a:p>
        </p:txBody>
      </p:sp>
      <p:pic>
        <p:nvPicPr>
          <p:cNvPr id="254983" name="Picture 7" descr="urine2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1341438"/>
            <a:ext cx="4038600" cy="4754562"/>
          </a:xfrm>
          <a:noFill/>
          <a:ln>
            <a:solidFill>
              <a:srgbClr val="FF0000"/>
            </a:solidFill>
          </a:ln>
        </p:spPr>
      </p:pic>
      <p:pic>
        <p:nvPicPr>
          <p:cNvPr id="254984" name="Picture 8" descr="College Emble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  <p:sp>
        <p:nvSpPr>
          <p:cNvPr id="254986" name="Rectangle 10"/>
          <p:cNvSpPr>
            <a:spLocks noChangeArrowheads="1"/>
          </p:cNvSpPr>
          <p:nvPr/>
        </p:nvSpPr>
        <p:spPr bwMode="auto">
          <a:xfrm>
            <a:off x="0" y="3017838"/>
            <a:ext cx="9144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AU" sz="2400">
              <a:latin typeface="Times New Roman" pitchFamily="18" charset="0"/>
            </a:endParaRPr>
          </a:p>
          <a:p>
            <a:pPr eaLnBrk="0" hangingPunct="0"/>
            <a:endParaRPr lang="en-AU" sz="2400">
              <a:latin typeface="Times New Roman" pitchFamily="18" charset="0"/>
            </a:endParaRPr>
          </a:p>
        </p:txBody>
      </p:sp>
      <p:pic>
        <p:nvPicPr>
          <p:cNvPr id="254985" name="Picture 9" descr="Australian Sports Drug Agency">
            <a:hlinkClick r:id="rId4"/>
          </p:cNvPr>
          <p:cNvPicPr>
            <a:picLocks noChangeAspect="1" noChangeArrowheads="1"/>
          </p:cNvPicPr>
          <p:nvPr/>
        </p:nvPicPr>
        <p:blipFill>
          <a:blip r:embed="rId5" r:link="rId6" cstate="print"/>
          <a:srcRect/>
          <a:stretch>
            <a:fillRect/>
          </a:stretch>
        </p:blipFill>
        <p:spPr bwMode="auto">
          <a:xfrm>
            <a:off x="685800" y="5562600"/>
            <a:ext cx="3686175" cy="60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VCE Physical Education - Unit 4</a:t>
            </a:r>
          </a:p>
        </p:txBody>
      </p:sp>
      <p:sp>
        <p:nvSpPr>
          <p:cNvPr id="235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>
                <a:latin typeface="Arial" pitchFamily="34" charset="0"/>
              </a:rPr>
              <a:t>Ethical Considerations</a:t>
            </a:r>
          </a:p>
        </p:txBody>
      </p:sp>
      <p:sp>
        <p:nvSpPr>
          <p:cNvPr id="235528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125538"/>
            <a:ext cx="3810000" cy="4970462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AU" sz="2000"/>
              <a:t>A footballer hurts his knee in the third quarter of the grand final. A local anaesthetic would numb the pain – however the footballer runs the risk of permanent knee damage if he plays on. </a:t>
            </a:r>
          </a:p>
          <a:p>
            <a:pPr marL="0" indent="0">
              <a:buFontTx/>
              <a:buNone/>
            </a:pPr>
            <a:r>
              <a:rPr lang="en-AU" sz="2000"/>
              <a:t>Does winning over-rule the athletes health? </a:t>
            </a:r>
          </a:p>
          <a:p>
            <a:pPr marL="0" indent="0">
              <a:buFontTx/>
              <a:buNone/>
            </a:pPr>
            <a:r>
              <a:rPr lang="en-AU" sz="2000"/>
              <a:t>Who makes the decision to give the injection?</a:t>
            </a:r>
          </a:p>
          <a:p>
            <a:pPr marL="0" indent="0">
              <a:buFontTx/>
              <a:buNone/>
            </a:pPr>
            <a:r>
              <a:rPr lang="en-AU" sz="2000"/>
              <a:t>This is an example of ethical and morale decisions which are made regularly in sport.</a:t>
            </a:r>
          </a:p>
          <a:p>
            <a:pPr marL="0" indent="0">
              <a:buFontTx/>
              <a:buNone/>
            </a:pPr>
            <a:endParaRPr lang="en-AU"/>
          </a:p>
        </p:txBody>
      </p:sp>
      <p:sp>
        <p:nvSpPr>
          <p:cNvPr id="235529" name="Rectangle 9"/>
          <p:cNvSpPr>
            <a:spLocks noGrp="1" noChangeArrowheads="1"/>
          </p:cNvSpPr>
          <p:nvPr>
            <p:ph type="body" sz="half" idx="2"/>
          </p:nvPr>
        </p:nvSpPr>
        <p:spPr>
          <a:xfrm>
            <a:off x="4724400" y="1125538"/>
            <a:ext cx="3810000" cy="4970462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en-AU" sz="2000" b="0"/>
              <a:t>Morality</a:t>
            </a:r>
            <a:r>
              <a:rPr lang="en-AU" sz="2000"/>
              <a:t> – Standards of conduct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2000" b="0"/>
              <a:t>Ethics</a:t>
            </a:r>
            <a:r>
              <a:rPr lang="en-AU" sz="2000"/>
              <a:t> – Formal study of these standards. ‘The practice of making principle choices between right and wrong’.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2000" b="0"/>
              <a:t>Moral standards</a:t>
            </a:r>
            <a:r>
              <a:rPr lang="en-AU" sz="2000"/>
              <a:t> – Principles against which we compare what we see in order to form a judgement.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AU" sz="2000"/>
              <a:t>Judgements are often made about an athlete/coaches conduct, an athlete’s on/off field actions, an athlete’s character, beliefs and values.</a:t>
            </a:r>
          </a:p>
        </p:txBody>
      </p:sp>
      <p:pic>
        <p:nvPicPr>
          <p:cNvPr id="235525" name="Picture 5" descr="College Embl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381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2321</Words>
  <Application>Microsoft Office PowerPoint</Application>
  <PresentationFormat>On-screen Show (4:3)</PresentationFormat>
  <Paragraphs>233</Paragraphs>
  <Slides>23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Blank</vt:lpstr>
      <vt:lpstr>MS Organization Chart 2.0</vt:lpstr>
      <vt:lpstr>Chapter 14</vt:lpstr>
      <vt:lpstr>Chapter 14</vt:lpstr>
      <vt:lpstr>Performance Enhancing Substances</vt:lpstr>
      <vt:lpstr>Anti-Doping Initiatives</vt:lpstr>
      <vt:lpstr>Anti-Doping Initiatives (2)</vt:lpstr>
      <vt:lpstr>Slide 6</vt:lpstr>
      <vt:lpstr>Why do Athletes take Drugs?</vt:lpstr>
      <vt:lpstr>Drug Testing</vt:lpstr>
      <vt:lpstr>Ethical Considerations</vt:lpstr>
      <vt:lpstr>Ethical Frameworks</vt:lpstr>
      <vt:lpstr>Slide 11</vt:lpstr>
      <vt:lpstr>Ethical Issues </vt:lpstr>
      <vt:lpstr>Ethical Dilemmas in Sport</vt:lpstr>
      <vt:lpstr>Slide 14</vt:lpstr>
      <vt:lpstr>Intravenous Fluid Use</vt:lpstr>
      <vt:lpstr>Intravenous Fluid Use (2)</vt:lpstr>
      <vt:lpstr>Local Anaesthetic Injections</vt:lpstr>
      <vt:lpstr>Local Anaesthetic Injections 2</vt:lpstr>
      <vt:lpstr>Injection of Vitamin Supplements to aid Performance</vt:lpstr>
      <vt:lpstr>Genetic Manipulation </vt:lpstr>
      <vt:lpstr>Illegal Performance Enhancers</vt:lpstr>
      <vt:lpstr>Other Ergogenic Practices</vt:lpstr>
      <vt:lpstr>Legal Dietary Performance Enhancers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14</dc:title>
  <dc:creator>Lyn Clarkson</dc:creator>
  <cp:lastModifiedBy>Lyn Clarkson</cp:lastModifiedBy>
  <cp:revision>1</cp:revision>
  <dcterms:created xsi:type="dcterms:W3CDTF">2009-07-28T05:54:05Z</dcterms:created>
  <dcterms:modified xsi:type="dcterms:W3CDTF">2009-07-28T05:55:03Z</dcterms:modified>
</cp:coreProperties>
</file>